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1" r:id="rId1"/>
  </p:sldMasterIdLst>
  <p:notesMasterIdLst>
    <p:notesMasterId r:id="rId24"/>
  </p:notesMasterIdLst>
  <p:sldIdLst>
    <p:sldId id="1622" r:id="rId2"/>
    <p:sldId id="534" r:id="rId3"/>
    <p:sldId id="535" r:id="rId4"/>
    <p:sldId id="2146849153" r:id="rId5"/>
    <p:sldId id="2146849154" r:id="rId6"/>
    <p:sldId id="2146849155" r:id="rId7"/>
    <p:sldId id="2146849156" r:id="rId8"/>
    <p:sldId id="2146849157" r:id="rId9"/>
    <p:sldId id="2146849158" r:id="rId10"/>
    <p:sldId id="2146849160" r:id="rId11"/>
    <p:sldId id="618" r:id="rId12"/>
    <p:sldId id="586" r:id="rId13"/>
    <p:sldId id="1669" r:id="rId14"/>
    <p:sldId id="606" r:id="rId15"/>
    <p:sldId id="1672" r:id="rId16"/>
    <p:sldId id="1673" r:id="rId17"/>
    <p:sldId id="593" r:id="rId18"/>
    <p:sldId id="1670" r:id="rId19"/>
    <p:sldId id="594" r:id="rId20"/>
    <p:sldId id="596" r:id="rId21"/>
    <p:sldId id="597" r:id="rId22"/>
    <p:sldId id="1623" r:id="rId2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9CBDAED-8FAA-01D8-06CB-634B5094DA5F}" name="五十嵐 圭輔" initials="五十嵐" userId="S::kigarash@yahoo-corp.jp::34ffecf3-94b1-4ebb-902e-d55b71b1d5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48"/>
    <a:srgbClr val="545454"/>
    <a:srgbClr val="0D0D0D"/>
    <a:srgbClr val="002AFF"/>
    <a:srgbClr val="002060"/>
    <a:srgbClr val="F77911"/>
    <a:srgbClr val="FF0000"/>
    <a:srgbClr val="F5F5F5"/>
    <a:srgbClr val="999999"/>
    <a:srgbClr val="E9E9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3B446B-A858-48BE-87F5-9B9F7A3AC73D}" v="21" dt="2026-01-20T09:11:21.20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60" autoAdjust="0"/>
    <p:restoredTop sz="96353" autoAdjust="0"/>
  </p:normalViewPr>
  <p:slideViewPr>
    <p:cSldViewPr snapToGrid="0">
      <p:cViewPr varScale="1">
        <p:scale>
          <a:sx n="74" d="100"/>
          <a:sy n="74" d="100"/>
        </p:scale>
        <p:origin x="1234" y="283"/>
      </p:cViewPr>
      <p:guideLst/>
    </p:cSldViewPr>
  </p:slideViewPr>
  <p:outlineViewPr>
    <p:cViewPr>
      <p:scale>
        <a:sx n="33" d="100"/>
        <a:sy n="33" d="100"/>
      </p:scale>
      <p:origin x="0" y="0"/>
    </p:cViewPr>
  </p:outlineViewPr>
  <p:notesTextViewPr>
    <p:cViewPr>
      <p:scale>
        <a:sx n="240" d="100"/>
        <a:sy n="24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rano Takeshi (平野 武)" userId="QGOlFpdt/6Ezox3hP3mZpIU0xlYYU++iuARrAijyPMc=" providerId="None" clId="Web-{043B446B-A858-48BE-87F5-9B9F7A3AC73D}"/>
    <pc:docChg chg="modSld">
      <pc:chgData name="Hirano Takeshi (平野 武)" userId="QGOlFpdt/6Ezox3hP3mZpIU0xlYYU++iuARrAijyPMc=" providerId="None" clId="Web-{043B446B-A858-48BE-87F5-9B9F7A3AC73D}" dt="2026-01-20T09:08:29.886" v="17"/>
      <pc:docMkLst>
        <pc:docMk/>
      </pc:docMkLst>
      <pc:sldChg chg="modSp">
        <pc:chgData name="Hirano Takeshi (平野 武)" userId="QGOlFpdt/6Ezox3hP3mZpIU0xlYYU++iuARrAijyPMc=" providerId="None" clId="Web-{043B446B-A858-48BE-87F5-9B9F7A3AC73D}" dt="2026-01-20T09:08:29.886" v="17"/>
        <pc:sldMkLst>
          <pc:docMk/>
          <pc:sldMk cId="4201015133" sldId="1673"/>
        </pc:sldMkLst>
        <pc:graphicFrameChg chg="mod modGraphic">
          <ac:chgData name="Hirano Takeshi (平野 武)" userId="QGOlFpdt/6Ezox3hP3mZpIU0xlYYU++iuARrAijyPMc=" providerId="None" clId="Web-{043B446B-A858-48BE-87F5-9B9F7A3AC73D}" dt="2026-01-20T09:08:29.886" v="17"/>
          <ac:graphicFrameMkLst>
            <pc:docMk/>
            <pc:sldMk cId="4201015133" sldId="1673"/>
            <ac:graphicFrameMk id="2" creationId="{49BB58C4-FCB5-F28F-0275-C6BC98E72EF0}"/>
          </ac:graphicFrameMkLst>
        </pc:graphicFrameChg>
      </pc:sldChg>
    </pc:docChg>
  </pc:docChgLst>
  <pc:docChgLst>
    <pc:chgData name="Hirano Takeshi (平野 武)" userId="QGOlFpdt/6Ezox3hP3mZpIU0xlYYU++iuARrAijyPMc=" providerId="None" clId="Web-{6FE240F6-2969-43CD-B5F3-5A7DDDB7526F}"/>
    <pc:docChg chg="modSld">
      <pc:chgData name="Hirano Takeshi (平野 武)" userId="QGOlFpdt/6Ezox3hP3mZpIU0xlYYU++iuARrAijyPMc=" providerId="None" clId="Web-{6FE240F6-2969-43CD-B5F3-5A7DDDB7526F}" dt="2025-12-26T09:28:48.883" v="7"/>
      <pc:docMkLst>
        <pc:docMk/>
      </pc:docMkLst>
      <pc:sldChg chg="modSp">
        <pc:chgData name="Hirano Takeshi (平野 武)" userId="QGOlFpdt/6Ezox3hP3mZpIU0xlYYU++iuARrAijyPMc=" providerId="None" clId="Web-{6FE240F6-2969-43CD-B5F3-5A7DDDB7526F}" dt="2025-12-26T09:28:48.883" v="7"/>
        <pc:sldMkLst>
          <pc:docMk/>
          <pc:sldMk cId="3379695661" sldId="606"/>
        </pc:sldMkLst>
        <pc:graphicFrameChg chg="mod modGraphic">
          <ac:chgData name="Hirano Takeshi (平野 武)" userId="QGOlFpdt/6Ezox3hP3mZpIU0xlYYU++iuARrAijyPMc=" providerId="None" clId="Web-{6FE240F6-2969-43CD-B5F3-5A7DDDB7526F}" dt="2025-12-26T09:28:48.883" v="7"/>
          <ac:graphicFrameMkLst>
            <pc:docMk/>
            <pc:sldMk cId="3379695661" sldId="606"/>
            <ac:graphicFrameMk id="2" creationId="{8D6FD0B5-1C48-2E4A-A909-7ABA89B39DE9}"/>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2026/1/20</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14</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DB931-A6CC-7768-C259-DEA6B2E5199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E18B286-7F83-0319-526E-3A03441F148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7A8F7C7-24DD-E1D9-3395-9A47149C665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45FDED4-22EA-137D-4966-D6510586A1B9}"/>
              </a:ext>
            </a:extLst>
          </p:cNvPr>
          <p:cNvSpPr>
            <a:spLocks noGrp="1"/>
          </p:cNvSpPr>
          <p:nvPr>
            <p:ph type="sldNum" sz="quarter" idx="10"/>
          </p:nvPr>
        </p:nvSpPr>
        <p:spPr/>
        <p:txBody>
          <a:bodyPr/>
          <a:lstStyle/>
          <a:p>
            <a:fld id="{8226725D-9DF2-415C-AB8C-875BE3177909}" type="slidenum">
              <a:rPr kumimoji="1" lang="ja-JP" altLang="en-US" smtClean="0"/>
              <a:pPr/>
              <a:t>15</a:t>
            </a:fld>
            <a:endParaRPr kumimoji="1" lang="ja-JP" altLang="en-US"/>
          </a:p>
        </p:txBody>
      </p:sp>
    </p:spTree>
    <p:extLst>
      <p:ext uri="{BB962C8B-B14F-4D97-AF65-F5344CB8AC3E}">
        <p14:creationId xmlns:p14="http://schemas.microsoft.com/office/powerpoint/2010/main" val="2916766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F6599-3312-3614-F9CB-A720E9B66EF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689BD2-841B-C2F4-6262-BC0E4B335CD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C2C5650-401B-3EBB-16BC-AF2ADEABFE8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7C53609-010A-FFAA-BAD0-B77DED8393FF}"/>
              </a:ext>
            </a:extLst>
          </p:cNvPr>
          <p:cNvSpPr>
            <a:spLocks noGrp="1"/>
          </p:cNvSpPr>
          <p:nvPr>
            <p:ph type="sldNum" sz="quarter" idx="10"/>
          </p:nvPr>
        </p:nvSpPr>
        <p:spPr/>
        <p:txBody>
          <a:bodyPr/>
          <a:lstStyle/>
          <a:p>
            <a:fld id="{8226725D-9DF2-415C-AB8C-875BE3177909}" type="slidenum">
              <a:rPr kumimoji="1" lang="ja-JP" altLang="en-US" smtClean="0"/>
              <a:pPr/>
              <a:t>16</a:t>
            </a:fld>
            <a:endParaRPr kumimoji="1" lang="ja-JP" altLang="en-US"/>
          </a:p>
        </p:txBody>
      </p:sp>
    </p:spTree>
    <p:extLst>
      <p:ext uri="{BB962C8B-B14F-4D97-AF65-F5344CB8AC3E}">
        <p14:creationId xmlns:p14="http://schemas.microsoft.com/office/powerpoint/2010/main" val="36250771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microsoft.com/office/2007/relationships/hdphoto" Target="../media/hdphoto1.wdp"/></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8448836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877163" cy="230832"/>
          </a:xfrm>
          <a:prstGeom prst="rect">
            <a:avLst/>
          </a:prstGeom>
          <a:noFill/>
        </p:spPr>
        <p:txBody>
          <a:bodyPr wrap="none" rtlCol="0">
            <a:spAutoFit/>
          </a:bodyPr>
          <a:lstStyle/>
          <a:p>
            <a:r>
              <a:rPr kumimoji="1" lang="ja-JP" altLang="en-US" sz="900" dirty="0">
                <a:solidFill>
                  <a:schemeClr val="bg1"/>
                </a:solidFill>
              </a:rPr>
              <a:t>商品スペック</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cstate="print">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625840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Tree>
    <p:extLst>
      <p:ext uri="{BB962C8B-B14F-4D97-AF65-F5344CB8AC3E}">
        <p14:creationId xmlns:p14="http://schemas.microsoft.com/office/powerpoint/2010/main" val="740936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Tree>
    <p:extLst>
      <p:ext uri="{BB962C8B-B14F-4D97-AF65-F5344CB8AC3E}">
        <p14:creationId xmlns:p14="http://schemas.microsoft.com/office/powerpoint/2010/main" val="23353474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Tree>
    <p:extLst>
      <p:ext uri="{BB962C8B-B14F-4D97-AF65-F5344CB8AC3E}">
        <p14:creationId xmlns:p14="http://schemas.microsoft.com/office/powerpoint/2010/main" val="1095625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1"/>
                </a:solidFill>
              </a:rPr>
              <a:t>実施フロー</a:t>
            </a:r>
          </a:p>
        </p:txBody>
      </p:sp>
    </p:spTree>
    <p:extLst>
      <p:ext uri="{BB962C8B-B14F-4D97-AF65-F5344CB8AC3E}">
        <p14:creationId xmlns:p14="http://schemas.microsoft.com/office/powerpoint/2010/main" val="20263561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その他：注意事項</a:t>
            </a:r>
          </a:p>
        </p:txBody>
      </p:sp>
      <p:pic>
        <p:nvPicPr>
          <p:cNvPr id="3" name="図プレースホルダー 8" descr="アイコン&#10;&#10;自動的に生成された説明">
            <a:extLst>
              <a:ext uri="{FF2B5EF4-FFF2-40B4-BE49-F238E27FC236}">
                <a16:creationId xmlns:a16="http://schemas.microsoft.com/office/drawing/2014/main" id="{677FEE8E-4F20-4A1C-B07B-5206B3C8768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Tree>
    <p:extLst>
      <p:ext uri="{BB962C8B-B14F-4D97-AF65-F5344CB8AC3E}">
        <p14:creationId xmlns:p14="http://schemas.microsoft.com/office/powerpoint/2010/main" val="3961776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17785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489368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720660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dirty="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7368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0992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118430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7512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2" name="テキスト ボックス 11">
            <a:extLst>
              <a:ext uri="{FF2B5EF4-FFF2-40B4-BE49-F238E27FC236}">
                <a16:creationId xmlns:a16="http://schemas.microsoft.com/office/drawing/2014/main" id="{C2734095-19E6-29B8-375B-AB57ACCFB5CD}"/>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12300066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791284"/>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2709386"/>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36274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2331284"/>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32493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881264"/>
            <a:ext cx="5414600" cy="360040"/>
          </a:xfrm>
          <a:prstGeom prst="rect">
            <a:avLst/>
          </a:prstGeom>
        </p:spPr>
        <p:txBody>
          <a:bodyPr>
            <a:normAutofit/>
          </a:bodyPr>
          <a:lstStyle>
            <a:lvl1pPr marL="0" indent="0">
              <a:buNone/>
              <a:defRPr sz="1800" b="1">
                <a:solidFill>
                  <a:srgbClr val="00003E"/>
                </a:solidFill>
              </a:defRPr>
            </a:lvl1pPr>
          </a:lstStyle>
          <a:p>
            <a:pPr lvl="0"/>
            <a:r>
              <a:rPr kumimoji="1" lang="ja-JP" altLang="en-US" dirty="0"/>
              <a:t>概要</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835858"/>
            <a:ext cx="5414600" cy="360040"/>
          </a:xfrm>
          <a:prstGeom prst="rect">
            <a:avLst/>
          </a:prstGeom>
        </p:spPr>
        <p:txBody>
          <a:bodyPr>
            <a:normAutofit/>
          </a:bodyPr>
          <a:lstStyle>
            <a:lvl1pPr marL="0" indent="0">
              <a:buNone/>
              <a:defRPr sz="1800" b="1">
                <a:solidFill>
                  <a:srgbClr val="00003E"/>
                </a:solidFill>
              </a:defRPr>
            </a:lvl1pPr>
          </a:lstStyle>
          <a:p>
            <a:r>
              <a:rPr lang="ja-JP" altLang="en-US" dirty="0"/>
              <a:t>商品スペック</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3760307"/>
            <a:ext cx="5414600" cy="360040"/>
          </a:xfrm>
          <a:prstGeom prst="rect">
            <a:avLst/>
          </a:prstGeom>
        </p:spPr>
        <p:txBody>
          <a:bodyPr>
            <a:normAutofit/>
          </a:bodyPr>
          <a:lstStyle>
            <a:lvl1pPr marL="0" indent="0">
              <a:buNone/>
              <a:defRPr sz="1800" b="1">
                <a:solidFill>
                  <a:srgbClr val="00003E"/>
                </a:solidFill>
              </a:defRPr>
            </a:lvl1pPr>
          </a:lstStyle>
          <a:p>
            <a:r>
              <a:rPr lang="ja-JP" altLang="en-US" dirty="0"/>
              <a:t>その他・注意事項</a:t>
            </a:r>
          </a:p>
        </p:txBody>
      </p:sp>
    </p:spTree>
    <p:extLst>
      <p:ext uri="{BB962C8B-B14F-4D97-AF65-F5344CB8AC3E}">
        <p14:creationId xmlns:p14="http://schemas.microsoft.com/office/powerpoint/2010/main" val="1337992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034045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415498" cy="230832"/>
          </a:xfrm>
          <a:prstGeom prst="rect">
            <a:avLst/>
          </a:prstGeom>
          <a:noFill/>
        </p:spPr>
        <p:txBody>
          <a:bodyPr wrap="none" rtlCol="0">
            <a:spAutoFit/>
          </a:bodyPr>
          <a:lstStyle/>
          <a:p>
            <a:r>
              <a:rPr kumimoji="1" lang="ja-JP" altLang="en-US" sz="900" dirty="0">
                <a:solidFill>
                  <a:schemeClr val="bg1"/>
                </a:solidFill>
              </a:rPr>
              <a:t>概要</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cstate="print">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1070752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20"/>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21" imgW="7772400" imgH="10058400" progId="TCLayout.ActiveDocument.1">
                  <p:embed/>
                </p:oleObj>
              </mc:Choice>
              <mc:Fallback>
                <p:oleObj name="think-cell スライド" r:id="rId21" imgW="7772400" imgH="10058400" progId="TCLayout.ActiveDocument.1">
                  <p:embed/>
                  <p:pic>
                    <p:nvPicPr>
                      <p:cNvPr id="2" name="think-cell data - do not delete" hidden="1">
                        <a:extLst>
                          <a:ext uri="{FF2B5EF4-FFF2-40B4-BE49-F238E27FC236}">
                            <a16:creationId xmlns:a16="http://schemas.microsoft.com/office/drawing/2014/main" id="{B2F77BCE-7BC5-0A60-F32B-260926B7EFF2}"/>
                          </a:ext>
                        </a:extLst>
                      </p:cNvPr>
                      <p:cNvPicPr/>
                      <p:nvPr/>
                    </p:nvPicPr>
                    <p:blipFill>
                      <a:blip r:embed="rId22"/>
                      <a:stretch>
                        <a:fillRect/>
                      </a:stretch>
                    </p:blipFill>
                    <p:spPr>
                      <a:xfrm>
                        <a:off x="1588" y="1588"/>
                        <a:ext cx="1227" cy="1588"/>
                      </a:xfrm>
                      <a:prstGeom prst="rect">
                        <a:avLst/>
                      </a:prstGeom>
                    </p:spPr>
                  </p:pic>
                </p:oleObj>
              </mc:Fallback>
            </mc:AlternateContent>
          </a:graphicData>
        </a:graphic>
      </p:graphicFrame>
      <p:sp>
        <p:nvSpPr>
          <p:cNvPr id="3" name="角丸四角形 5">
            <a:extLst>
              <a:ext uri="{FF2B5EF4-FFF2-40B4-BE49-F238E27FC236}">
                <a16:creationId xmlns:a16="http://schemas.microsoft.com/office/drawing/2014/main" id="{4A49FE86-74E9-0F43-D5BD-FB517BAC080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325696323"/>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 id="2147483873" r:id="rId12"/>
    <p:sldLayoutId id="2147483874" r:id="rId13"/>
    <p:sldLayoutId id="2147483875" r:id="rId14"/>
    <p:sldLayoutId id="2147483876" r:id="rId15"/>
    <p:sldLayoutId id="2147483877" r:id="rId16"/>
    <p:sldLayoutId id="2147483878" r:id="rId17"/>
    <p:sldLayoutId id="2147483879" r:id="rId18"/>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ads-help.yahoo-net.jp/s/article/H000044533" TargetMode="External"/><Relationship Id="rId2" Type="http://schemas.openxmlformats.org/officeDocument/2006/relationships/image" Target="../media/image12.png"/><Relationship Id="rId1" Type="http://schemas.openxmlformats.org/officeDocument/2006/relationships/slideLayout" Target="../slideLayouts/slideLayout18.xml"/><Relationship Id="rId5" Type="http://schemas.openxmlformats.org/officeDocument/2006/relationships/hyperlink" Target="https://www.lycbiz.com/jp/download/" TargetMode="External"/><Relationship Id="rId4" Type="http://schemas.openxmlformats.org/officeDocument/2006/relationships/hyperlink" Target="https://portal.yadui.business.yahoo.co.jp/agencyportal/87324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lycbiz.com/sites/default/files/media/jp/docs/process-manager/LINE%20Biz-Process%20Manager_Manual.pdf" TargetMode="External"/><Relationship Id="rId1" Type="http://schemas.openxmlformats.org/officeDocument/2006/relationships/slideLayout" Target="../slideLayouts/slideLayout10.xml"/><Relationship Id="rId4" Type="http://schemas.openxmlformats.org/officeDocument/2006/relationships/image" Target="../media/image15.svg"/></Relationships>
</file>

<file path=ppt/slides/_rels/slide1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hyperlink" Target="https://s.yimg.jp/dl/displayads-guarantee/01/displayads-guarantee_ADguideline_Specialfeature.zip" TargetMode="Externa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4226230C-56DB-5831-B5E6-487DEC677718}"/>
              </a:ext>
            </a:extLst>
          </p:cNvPr>
          <p:cNvSpPr>
            <a:spLocks noGrp="1"/>
          </p:cNvSpPr>
          <p:nvPr>
            <p:ph type="body" sz="quarter" idx="10"/>
          </p:nvPr>
        </p:nvSpPr>
        <p:spPr/>
        <p:txBody>
          <a:bodyPr/>
          <a:lstStyle/>
          <a:p>
            <a:r>
              <a:rPr lang="ja-JP" altLang="en-US" dirty="0"/>
              <a:t>タイアップ広告 セールスシート</a:t>
            </a:r>
            <a:endParaRPr lang="en-US" altLang="ja-JP" dirty="0"/>
          </a:p>
          <a:p>
            <a:r>
              <a:rPr lang="en-US" altLang="ja-JP" dirty="0"/>
              <a:t>2026</a:t>
            </a:r>
            <a:r>
              <a:rPr lang="ja-JP" altLang="en-US" dirty="0"/>
              <a:t>年</a:t>
            </a:r>
            <a:r>
              <a:rPr lang="en-US" altLang="ja-JP" dirty="0"/>
              <a:t>4</a:t>
            </a:r>
            <a:r>
              <a:rPr lang="ja-JP" altLang="en-US" dirty="0"/>
              <a:t>月～</a:t>
            </a:r>
            <a:r>
              <a:rPr lang="en-US" altLang="ja-JP" dirty="0"/>
              <a:t>2026</a:t>
            </a:r>
            <a:r>
              <a:rPr lang="ja-JP" altLang="en-US" dirty="0"/>
              <a:t>年</a:t>
            </a:r>
            <a:r>
              <a:rPr lang="en-US" altLang="ja-JP" dirty="0"/>
              <a:t>9</a:t>
            </a:r>
            <a:r>
              <a:rPr lang="ja-JP" altLang="en-US" dirty="0"/>
              <a:t>月</a:t>
            </a:r>
          </a:p>
        </p:txBody>
      </p:sp>
      <p:sp>
        <p:nvSpPr>
          <p:cNvPr id="12" name="テキスト プレースホルダー 6">
            <a:extLst>
              <a:ext uri="{FF2B5EF4-FFF2-40B4-BE49-F238E27FC236}">
                <a16:creationId xmlns:a16="http://schemas.microsoft.com/office/drawing/2014/main" id="{B6F9E502-02EA-7BD8-5E97-DDC9A3C56584}"/>
              </a:ext>
            </a:extLst>
          </p:cNvPr>
          <p:cNvSpPr>
            <a:spLocks noGrp="1" noChangeArrowheads="1"/>
          </p:cNvSpPr>
          <p:nvPr>
            <p:ph type="body" sz="quarter" idx="11"/>
          </p:nvPr>
        </p:nvSpPr>
        <p:spPr bwMode="auto">
          <a:xfrm>
            <a:off x="587375" y="5278295"/>
            <a:ext cx="5131879" cy="2179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2026/01/21</a:t>
            </a:r>
            <a:endParaRPr lang="ja-JP" altLang="en-US" dirty="0">
              <a:latin typeface="メイリオ" panose="020B0604030504040204" pitchFamily="34" charset="-128"/>
              <a:ea typeface="メイリオ" panose="020B0604030504040204" pitchFamily="34" charset="-128"/>
            </a:endParaRPr>
          </a:p>
        </p:txBody>
      </p:sp>
      <p:sp>
        <p:nvSpPr>
          <p:cNvPr id="13" name="テキスト プレースホルダー 4">
            <a:extLst>
              <a:ext uri="{FF2B5EF4-FFF2-40B4-BE49-F238E27FC236}">
                <a16:creationId xmlns:a16="http://schemas.microsoft.com/office/drawing/2014/main" id="{A7C0BFDB-42B1-B799-8616-3D4871828422}"/>
              </a:ext>
            </a:extLst>
          </p:cNvPr>
          <p:cNvSpPr>
            <a:spLocks noGrp="1" noChangeArrowheads="1"/>
          </p:cNvSpPr>
          <p:nvPr>
            <p:ph type="body" sz="quarter" idx="12"/>
          </p:nvPr>
        </p:nvSpPr>
        <p:spPr bwMode="auto">
          <a:xfrm>
            <a:off x="587375" y="4409440"/>
            <a:ext cx="8871585" cy="6603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2" name="角丸四角形 1">
            <a:extLst>
              <a:ext uri="{FF2B5EF4-FFF2-40B4-BE49-F238E27FC236}">
                <a16:creationId xmlns:a16="http://schemas.microsoft.com/office/drawing/2014/main" id="{8BF2B085-07B9-72B3-6F7F-3EE25CB32B4F}"/>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eaLnBrk="1" fontAlgn="auto" hangingPunct="1">
              <a:lnSpc>
                <a:spcPct val="120000"/>
              </a:lnSpc>
              <a:spcBef>
                <a:spcPts val="0"/>
              </a:spcBef>
              <a:spcAft>
                <a:spcPts val="0"/>
              </a:spcAft>
              <a:defRPr/>
            </a:pPr>
            <a:r>
              <a:rPr lang="en-US" altLang="ja-JP" sz="1200" b="1" dirty="0">
                <a:solidFill>
                  <a:schemeClr val="accent1"/>
                </a:solidFill>
                <a:latin typeface="メイリオ" panose="020B0604030504040204" pitchFamily="34" charset="-128"/>
                <a:ea typeface="メイリオ" panose="020B0604030504040204" pitchFamily="34" charset="-128"/>
              </a:rPr>
              <a:t>LINE</a:t>
            </a:r>
            <a:r>
              <a:rPr lang="ja-JP" altLang="en-US" sz="1200" b="1" dirty="0">
                <a:solidFill>
                  <a:schemeClr val="accent1"/>
                </a:solidFill>
                <a:latin typeface="メイリオ" panose="020B0604030504040204" pitchFamily="34" charset="-128"/>
                <a:ea typeface="メイリオ" panose="020B0604030504040204" pitchFamily="34" charset="-128"/>
              </a:rPr>
              <a:t>ヤフー広告 ディスプレイ広告（予約型）</a:t>
            </a:r>
          </a:p>
        </p:txBody>
      </p:sp>
    </p:spTree>
    <p:extLst>
      <p:ext uri="{BB962C8B-B14F-4D97-AF65-F5344CB8AC3E}">
        <p14:creationId xmlns:p14="http://schemas.microsoft.com/office/powerpoint/2010/main" val="2630889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1F0F9-2DA2-6B7A-19D4-CACA84D484C3}"/>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B9281EE0-2060-CE14-4F94-316893787BEF}"/>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5F08D959-5C6C-3F2D-DF98-00A834FB1B4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AD781D08-A4EE-3ACE-CB5F-46476934B2F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C250B637-652A-62DD-55C7-46CF9EF7C797}"/>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・共通免責事項のヘルプ記載</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これまでセールスシートの巻末に「予約型共通免責事項・注意事項」を掲載していましたが、</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その内容を</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広告ヘルプへ移管しました。</a:t>
            </a:r>
          </a:p>
          <a:p>
            <a:endParaRPr lang="ja-JP" altLang="en-US"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広告ヘルプ「ディスプレイ広告（予約型）について」：</a:t>
            </a:r>
            <a:br>
              <a:rPr lang="en-US" altLang="ja-JP" sz="1600" dirty="0">
                <a:solidFill>
                  <a:srgbClr val="0D0D0D"/>
                </a:solidFill>
                <a:latin typeface="メイリオ" panose="020B0604030504040204" pitchFamily="50" charset="-128"/>
                <a:ea typeface="メイリオ" panose="020B0604030504040204" pitchFamily="50" charset="-128"/>
              </a:rPr>
            </a:b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hlinkClick r:id="rId3"/>
              </a:rPr>
              <a:t>https://ads-help.yahoo-net.jp/s/article/H000044533</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・セールスシートの掲載場所</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これまでエージェンシーポータルにのみ掲載していた予約型のセールスシートを、</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LINE</a:t>
            </a:r>
            <a:r>
              <a:rPr lang="ja-JP" altLang="en-US" sz="1600" dirty="0">
                <a:solidFill>
                  <a:srgbClr val="0D0D0D"/>
                </a:solidFill>
                <a:latin typeface="メイリオ" panose="020B0604030504040204" pitchFamily="50" charset="-128"/>
                <a:ea typeface="メイリオ" panose="020B0604030504040204" pitchFamily="50" charset="-128"/>
              </a:rPr>
              <a:t>ヤフー </a:t>
            </a:r>
            <a:r>
              <a:rPr lang="en-US" altLang="ja-JP" sz="1600" dirty="0">
                <a:solidFill>
                  <a:srgbClr val="0D0D0D"/>
                </a:solidFill>
                <a:latin typeface="メイリオ" panose="020B0604030504040204" pitchFamily="50" charset="-128"/>
                <a:ea typeface="メイリオ" panose="020B0604030504040204" pitchFamily="50" charset="-128"/>
              </a:rPr>
              <a:t>for Business</a:t>
            </a:r>
            <a:r>
              <a:rPr lang="ja-JP" altLang="en-US" sz="1600" dirty="0">
                <a:solidFill>
                  <a:srgbClr val="0D0D0D"/>
                </a:solidFill>
                <a:latin typeface="メイリオ" panose="020B0604030504040204" pitchFamily="50" charset="-128"/>
                <a:ea typeface="メイリオ" panose="020B0604030504040204" pitchFamily="50" charset="-128"/>
              </a:rPr>
              <a:t>にも掲載することになりました。</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5A39C6C2-D285-76DF-8458-BA8003E9266C}"/>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3</a:t>
            </a:r>
            <a:r>
              <a:rPr lang="ja-JP" altLang="en-US" b="1" dirty="0">
                <a:latin typeface="Meiryo"/>
                <a:ea typeface="Meiryo"/>
              </a:rPr>
              <a:t>．ドキュメント関連</a:t>
            </a:r>
          </a:p>
        </p:txBody>
      </p:sp>
      <p:graphicFrame>
        <p:nvGraphicFramePr>
          <p:cNvPr id="3" name="表 2">
            <a:extLst>
              <a:ext uri="{FF2B5EF4-FFF2-40B4-BE49-F238E27FC236}">
                <a16:creationId xmlns:a16="http://schemas.microsoft.com/office/drawing/2014/main" id="{F25D5E44-C543-6766-E0C9-CB0DD203B85C}"/>
              </a:ext>
            </a:extLst>
          </p:cNvPr>
          <p:cNvGraphicFramePr>
            <a:graphicFrameLocks noGrp="1"/>
          </p:cNvGraphicFramePr>
          <p:nvPr/>
        </p:nvGraphicFramePr>
        <p:xfrm>
          <a:off x="1094453" y="4881646"/>
          <a:ext cx="10363200" cy="1110076"/>
        </p:xfrm>
        <a:graphic>
          <a:graphicData uri="http://schemas.openxmlformats.org/drawingml/2006/table">
            <a:tbl>
              <a:tblPr bandRow="1"/>
              <a:tblGrid>
                <a:gridCol w="2557477">
                  <a:extLst>
                    <a:ext uri="{9D8B030D-6E8A-4147-A177-3AD203B41FA5}">
                      <a16:colId xmlns:a16="http://schemas.microsoft.com/office/drawing/2014/main" val="1993839005"/>
                    </a:ext>
                  </a:extLst>
                </a:gridCol>
                <a:gridCol w="3943586">
                  <a:extLst>
                    <a:ext uri="{9D8B030D-6E8A-4147-A177-3AD203B41FA5}">
                      <a16:colId xmlns:a16="http://schemas.microsoft.com/office/drawing/2014/main" val="469664068"/>
                    </a:ext>
                  </a:extLst>
                </a:gridCol>
                <a:gridCol w="3862137">
                  <a:extLst>
                    <a:ext uri="{9D8B030D-6E8A-4147-A177-3AD203B41FA5}">
                      <a16:colId xmlns:a16="http://schemas.microsoft.com/office/drawing/2014/main" val="333747982"/>
                    </a:ext>
                  </a:extLst>
                </a:gridCol>
              </a:tblGrid>
              <a:tr h="582556">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情報掲載先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2025</a:t>
                      </a:r>
                      <a:r>
                        <a:rPr kumimoji="1" lang="ja-JP" altLang="en-US" sz="1400" b="1" i="0" dirty="0">
                          <a:solidFill>
                            <a:schemeClr val="bg1"/>
                          </a:solidFill>
                          <a:latin typeface="Meiryo"/>
                          <a:ea typeface="Meiryo"/>
                        </a:rPr>
                        <a:t>年</a:t>
                      </a:r>
                      <a:r>
                        <a:rPr kumimoji="1" lang="en-US" altLang="ja-JP" sz="1400" b="1" i="0" dirty="0">
                          <a:solidFill>
                            <a:schemeClr val="bg1"/>
                          </a:solidFill>
                          <a:latin typeface="Meiryo"/>
                          <a:ea typeface="Meiryo"/>
                        </a:rPr>
                        <a:t>12</a:t>
                      </a:r>
                      <a:r>
                        <a:rPr kumimoji="1" lang="ja-JP" altLang="en-US" sz="1400" b="1" i="0" dirty="0">
                          <a:solidFill>
                            <a:schemeClr val="bg1"/>
                          </a:solidFill>
                          <a:latin typeface="Meiryo"/>
                          <a:ea typeface="Meiryo"/>
                        </a:rPr>
                        <a:t>月</a:t>
                      </a:r>
                      <a:r>
                        <a:rPr kumimoji="1" lang="en-US" altLang="ja-JP" sz="1400" b="1" i="0" dirty="0">
                          <a:solidFill>
                            <a:schemeClr val="bg1"/>
                          </a:solidFill>
                          <a:latin typeface="Meiryo"/>
                          <a:ea typeface="Meiryo"/>
                        </a:rPr>
                        <a:t>17</a:t>
                      </a:r>
                      <a:r>
                        <a:rPr kumimoji="1" lang="ja-JP" altLang="en-US" sz="1400" b="1" i="0" dirty="0">
                          <a:solidFill>
                            <a:schemeClr val="bg1"/>
                          </a:solidFill>
                          <a:latin typeface="Meiryo"/>
                          <a:ea typeface="Meiryo"/>
                        </a:rPr>
                        <a:t>日以降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660362339"/>
                  </a:ext>
                </a:extLst>
              </a:tr>
              <a:tr h="527520">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algn="ctr" defTabSz="914400" rtl="0" eaLnBrk="1" latinLnBrk="0" hangingPunct="1">
                        <a:buNone/>
                      </a:pPr>
                      <a:r>
                        <a:rPr kumimoji="1" lang="ja-JP" altLang="en-US" sz="1200" b="1" kern="1200" dirty="0">
                          <a:solidFill>
                            <a:schemeClr val="tx1"/>
                          </a:solidFill>
                          <a:effectLst/>
                          <a:latin typeface="メイリオ" panose="020B0604030504040204" pitchFamily="50" charset="-128"/>
                          <a:ea typeface="+mn-ea"/>
                          <a:cs typeface="+mn-cs"/>
                        </a:rPr>
                        <a:t>・</a:t>
                      </a:r>
                      <a:r>
                        <a:rPr kumimoji="1" lang="ja-JP" altLang="en-US" sz="1200" b="1" kern="1200" dirty="0">
                          <a:solidFill>
                            <a:schemeClr val="tx1"/>
                          </a:solidFill>
                          <a:effectLst/>
                          <a:latin typeface="メイリオ" panose="020B0604030504040204" pitchFamily="50" charset="-128"/>
                          <a:ea typeface="+mn-ea"/>
                          <a:cs typeface="+mn-cs"/>
                          <a:hlinkClick r:id="rId4">
                            <a:extLst>
                              <a:ext uri="{A12FA001-AC4F-418D-AE19-62706E023703}">
                                <ahyp:hlinkClr xmlns:ahyp="http://schemas.microsoft.com/office/drawing/2018/hyperlinkcolor" val="tx"/>
                              </a:ext>
                            </a:extLst>
                          </a:hlinkClick>
                        </a:rPr>
                        <a:t>エージェンシーポータル</a:t>
                      </a:r>
                      <a:endParaRPr kumimoji="1" lang="en-US" altLang="ja-JP" sz="1200" b="1" kern="1200" dirty="0">
                        <a:solidFill>
                          <a:schemeClr val="tx1"/>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ja-JP" altLang="en-US" sz="1200" b="1" kern="1200" dirty="0">
                          <a:solidFill>
                            <a:srgbClr val="002AFF"/>
                          </a:solidFill>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エ</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ージェンシーポータル</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en-US" altLang="ja-JP" sz="1200" b="1" kern="1200" dirty="0">
                          <a:solidFill>
                            <a:srgbClr val="002AFF"/>
                          </a:solidFill>
                          <a:effectLst/>
                          <a:latin typeface="メイリオ" panose="020B0604030504040204" pitchFamily="50" charset="-128"/>
                          <a:ea typeface="+mn-ea"/>
                          <a:cs typeface="+mn-cs"/>
                          <a:hlinkClick r:id="rId5">
                            <a:extLst>
                              <a:ext uri="{A12FA001-AC4F-418D-AE19-62706E023703}">
                                <ahyp:hlinkClr xmlns:ahyp="http://schemas.microsoft.com/office/drawing/2018/hyperlinkcolor" val="tx"/>
                              </a:ext>
                            </a:extLst>
                          </a:hlinkClick>
                        </a:rPr>
                        <a:t>LINE</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ヤフー </a:t>
                      </a: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for Business</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8878642"/>
                  </a:ext>
                </a:extLst>
              </a:tr>
            </a:tbl>
          </a:graphicData>
        </a:graphic>
      </p:graphicFrame>
    </p:spTree>
    <p:extLst>
      <p:ext uri="{BB962C8B-B14F-4D97-AF65-F5344CB8AC3E}">
        <p14:creationId xmlns:p14="http://schemas.microsoft.com/office/powerpoint/2010/main" val="4060171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lang="ja-JP" altLang="en-US" dirty="0">
                <a:solidFill>
                  <a:srgbClr val="000048"/>
                </a:solidFill>
              </a:rPr>
              <a:t>タイアップ広告</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a:t>
            </a:r>
            <a:endParaRPr kumimoji="1" lang="ja-JP" altLang="en-US" sz="2000" dirty="0">
              <a:solidFill>
                <a:srgbClr val="000048"/>
              </a:solidFill>
              <a:latin typeface="Meiryo" panose="020B0604030504040204" pitchFamily="34" charset="-128"/>
              <a:ea typeface="Meiryo" panose="020B0604030504040204" pitchFamily="34" charset="-128"/>
            </a:endParaRPr>
          </a:p>
        </p:txBody>
      </p:sp>
      <p:sp>
        <p:nvSpPr>
          <p:cNvPr id="4" name="テキスト プレースホルダー 3">
            <a:extLst>
              <a:ext uri="{FF2B5EF4-FFF2-40B4-BE49-F238E27FC236}">
                <a16:creationId xmlns:a16="http://schemas.microsoft.com/office/drawing/2014/main" id="{2247F71A-02B4-C03C-195F-49AC8D047B7A}"/>
              </a:ext>
            </a:extLst>
          </p:cNvPr>
          <p:cNvSpPr txBox="1">
            <a:spLocks/>
          </p:cNvSpPr>
          <p:nvPr/>
        </p:nvSpPr>
        <p:spPr>
          <a:xfrm>
            <a:off x="286240" y="909399"/>
            <a:ext cx="11014609" cy="79208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eaLnBrk="1" fontAlgn="auto" hangingPunct="1">
              <a:spcAft>
                <a:spcPts val="0"/>
              </a:spcAft>
              <a:buFont typeface="Arial" panose="020B0604020202020204" pitchFamily="34" charset="0"/>
              <a:buNone/>
              <a:defRPr/>
            </a:pPr>
            <a:r>
              <a:rPr lang="en-US" altLang="ja-JP" sz="1400" dirty="0">
                <a:solidFill>
                  <a:srgbClr val="0D0D0D"/>
                </a:solidFill>
                <a:latin typeface="メイリオ" panose="020B0604030504040204" pitchFamily="50" charset="-128"/>
              </a:rPr>
              <a:t>※2025</a:t>
            </a:r>
            <a:r>
              <a:rPr lang="ja-JP" altLang="en-US" sz="1400" dirty="0">
                <a:solidFill>
                  <a:srgbClr val="0D0D0D"/>
                </a:solidFill>
                <a:latin typeface="メイリオ" panose="020B0604030504040204" pitchFamily="50" charset="-128"/>
              </a:rPr>
              <a:t>年</a:t>
            </a:r>
            <a:r>
              <a:rPr lang="en-US" altLang="ja-JP" sz="1400" dirty="0">
                <a:solidFill>
                  <a:srgbClr val="0D0D0D"/>
                </a:solidFill>
                <a:latin typeface="メイリオ" panose="020B0604030504040204" pitchFamily="50" charset="-128"/>
              </a:rPr>
              <a:t>10</a:t>
            </a:r>
            <a:r>
              <a:rPr lang="ja-JP" altLang="en-US" sz="1400" dirty="0">
                <a:solidFill>
                  <a:srgbClr val="0D0D0D"/>
                </a:solidFill>
                <a:latin typeface="メイリオ" panose="020B0604030504040204" pitchFamily="50" charset="-128"/>
              </a:rPr>
              <a:t>月～</a:t>
            </a:r>
            <a:r>
              <a:rPr lang="en-US" altLang="ja-JP" sz="1400" dirty="0">
                <a:solidFill>
                  <a:srgbClr val="0D0D0D"/>
                </a:solidFill>
                <a:latin typeface="メイリオ" panose="020B0604030504040204" pitchFamily="50" charset="-128"/>
              </a:rPr>
              <a:t>2026</a:t>
            </a:r>
            <a:r>
              <a:rPr lang="ja-JP" altLang="en-US" sz="1400" dirty="0">
                <a:solidFill>
                  <a:srgbClr val="0D0D0D"/>
                </a:solidFill>
                <a:latin typeface="メイリオ" panose="020B0604030504040204" pitchFamily="50" charset="-128"/>
              </a:rPr>
              <a:t>年</a:t>
            </a:r>
            <a:r>
              <a:rPr lang="en-US" altLang="ja-JP" sz="1400" dirty="0">
                <a:solidFill>
                  <a:srgbClr val="0D0D0D"/>
                </a:solidFill>
                <a:latin typeface="メイリオ" panose="020B0604030504040204" pitchFamily="50" charset="-128"/>
              </a:rPr>
              <a:t>3</a:t>
            </a:r>
            <a:r>
              <a:rPr lang="ja-JP" altLang="en-US" sz="1400" dirty="0">
                <a:solidFill>
                  <a:srgbClr val="0D0D0D"/>
                </a:solidFill>
                <a:latin typeface="メイリオ" panose="020B0604030504040204" pitchFamily="50" charset="-128"/>
              </a:rPr>
              <a:t>月からの変更点</a:t>
            </a:r>
          </a:p>
        </p:txBody>
      </p:sp>
      <p:sp>
        <p:nvSpPr>
          <p:cNvPr id="2" name="テキスト ボックス 1">
            <a:extLst>
              <a:ext uri="{FF2B5EF4-FFF2-40B4-BE49-F238E27FC236}">
                <a16:creationId xmlns:a16="http://schemas.microsoft.com/office/drawing/2014/main" id="{F8F9C0E1-B516-2CEB-BB07-D5C2B63AB7F6}"/>
              </a:ext>
            </a:extLst>
          </p:cNvPr>
          <p:cNvSpPr txBox="1"/>
          <p:nvPr/>
        </p:nvSpPr>
        <p:spPr>
          <a:xfrm>
            <a:off x="616615" y="1498604"/>
            <a:ext cx="10666300" cy="338554"/>
          </a:xfrm>
          <a:prstGeom prst="rect">
            <a:avLst/>
          </a:prstGeom>
          <a:noFill/>
        </p:spPr>
        <p:txBody>
          <a:bodyPr wrap="square" rtlCol="0">
            <a:spAutoFit/>
          </a:bodyPr>
          <a:lstStyle/>
          <a:p>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サストモスポンサードコンテンツの価格を下記の通り変更しました。</a:t>
            </a:r>
            <a:endParaRPr lang="en-US" altLang="ja-JP" sz="1600" dirty="0">
              <a:solidFill>
                <a:srgbClr val="0D0D0D"/>
              </a:solidFill>
            </a:endParaRPr>
          </a:p>
        </p:txBody>
      </p:sp>
      <p:graphicFrame>
        <p:nvGraphicFramePr>
          <p:cNvPr id="6" name="表 5">
            <a:extLst>
              <a:ext uri="{FF2B5EF4-FFF2-40B4-BE49-F238E27FC236}">
                <a16:creationId xmlns:a16="http://schemas.microsoft.com/office/drawing/2014/main" id="{C6D6358D-44BA-EBF3-40DF-533E3B4CD847}"/>
              </a:ext>
            </a:extLst>
          </p:cNvPr>
          <p:cNvGraphicFramePr>
            <a:graphicFrameLocks noGrp="1"/>
          </p:cNvGraphicFramePr>
          <p:nvPr>
            <p:extLst>
              <p:ext uri="{D42A27DB-BD31-4B8C-83A1-F6EECF244321}">
                <p14:modId xmlns:p14="http://schemas.microsoft.com/office/powerpoint/2010/main" val="1303910047"/>
              </p:ext>
            </p:extLst>
          </p:nvPr>
        </p:nvGraphicFramePr>
        <p:xfrm>
          <a:off x="2837139" y="2234698"/>
          <a:ext cx="6440722" cy="1926098"/>
        </p:xfrm>
        <a:graphic>
          <a:graphicData uri="http://schemas.openxmlformats.org/drawingml/2006/table">
            <a:tbl>
              <a:tblPr bandRow="1"/>
              <a:tblGrid>
                <a:gridCol w="3253964">
                  <a:extLst>
                    <a:ext uri="{9D8B030D-6E8A-4147-A177-3AD203B41FA5}">
                      <a16:colId xmlns:a16="http://schemas.microsoft.com/office/drawing/2014/main" val="469664068"/>
                    </a:ext>
                  </a:extLst>
                </a:gridCol>
                <a:gridCol w="3186758">
                  <a:extLst>
                    <a:ext uri="{9D8B030D-6E8A-4147-A177-3AD203B41FA5}">
                      <a16:colId xmlns:a16="http://schemas.microsoft.com/office/drawing/2014/main" val="333747982"/>
                    </a:ext>
                  </a:extLst>
                </a:gridCol>
              </a:tblGrid>
              <a:tr h="5825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kern="1200" dirty="0">
                          <a:solidFill>
                            <a:schemeClr val="bg1"/>
                          </a:solidFill>
                          <a:latin typeface="+mn-ea"/>
                          <a:ea typeface="+mn-ea"/>
                          <a:cs typeface="+mn-cs"/>
                        </a:rPr>
                        <a:t>2025</a:t>
                      </a:r>
                      <a:r>
                        <a:rPr kumimoji="1" lang="ja-JP" altLang="en-US" sz="1400" b="1" kern="1200" dirty="0">
                          <a:solidFill>
                            <a:schemeClr val="bg1"/>
                          </a:solidFill>
                          <a:latin typeface="+mn-ea"/>
                          <a:ea typeface="+mn-ea"/>
                          <a:cs typeface="+mn-cs"/>
                        </a:rPr>
                        <a:t>年</a:t>
                      </a:r>
                      <a:r>
                        <a:rPr kumimoji="1" lang="en-US" altLang="ja-JP" sz="1400" b="1" kern="1200" dirty="0">
                          <a:solidFill>
                            <a:schemeClr val="bg1"/>
                          </a:solidFill>
                          <a:latin typeface="+mn-ea"/>
                          <a:ea typeface="+mn-ea"/>
                          <a:cs typeface="+mn-cs"/>
                        </a:rPr>
                        <a:t>10</a:t>
                      </a:r>
                      <a:r>
                        <a:rPr kumimoji="1" lang="ja-JP" altLang="en-US" sz="1400" b="1" kern="1200" dirty="0">
                          <a:solidFill>
                            <a:schemeClr val="bg1"/>
                          </a:solidFill>
                          <a:latin typeface="+mn-ea"/>
                          <a:ea typeface="+mn-ea"/>
                          <a:cs typeface="+mn-cs"/>
                        </a:rPr>
                        <a:t>月～</a:t>
                      </a:r>
                      <a:r>
                        <a:rPr kumimoji="1" lang="en-US" altLang="ja-JP" sz="1400" b="1" kern="1200" dirty="0">
                          <a:solidFill>
                            <a:schemeClr val="bg1"/>
                          </a:solidFill>
                          <a:latin typeface="+mn-ea"/>
                          <a:ea typeface="+mn-ea"/>
                          <a:cs typeface="+mn-cs"/>
                        </a:rPr>
                        <a:t>2026</a:t>
                      </a:r>
                      <a:r>
                        <a:rPr kumimoji="1" lang="ja-JP" altLang="en-US" sz="1400" b="1" kern="1200" dirty="0">
                          <a:solidFill>
                            <a:schemeClr val="bg1"/>
                          </a:solidFill>
                          <a:latin typeface="+mn-ea"/>
                          <a:ea typeface="+mn-ea"/>
                          <a:cs typeface="+mn-cs"/>
                        </a:rPr>
                        <a:t>年</a:t>
                      </a:r>
                      <a:r>
                        <a:rPr kumimoji="1" lang="en-US" altLang="ja-JP" sz="1400" b="1" kern="1200" dirty="0">
                          <a:solidFill>
                            <a:schemeClr val="bg1"/>
                          </a:solidFill>
                          <a:latin typeface="+mn-ea"/>
                          <a:ea typeface="+mn-ea"/>
                          <a:cs typeface="+mn-cs"/>
                        </a:rPr>
                        <a:t>3</a:t>
                      </a:r>
                      <a:r>
                        <a:rPr kumimoji="1" lang="ja-JP" altLang="en-US" sz="1400" b="1" kern="1200" dirty="0">
                          <a:solidFill>
                            <a:schemeClr val="bg1"/>
                          </a:solidFill>
                          <a:latin typeface="+mn-ea"/>
                          <a:ea typeface="+mn-ea"/>
                          <a:cs typeface="+mn-cs"/>
                        </a:rPr>
                        <a:t>月</a:t>
                      </a:r>
                      <a:endParaRPr kumimoji="1" lang="en-US" altLang="ja-JP" sz="1400" b="1" kern="1200" dirty="0">
                        <a:solidFill>
                          <a:schemeClr val="bg1"/>
                        </a:solidFill>
                        <a:latin typeface="+mn-ea"/>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kern="1200" dirty="0">
                          <a:solidFill>
                            <a:schemeClr val="bg1"/>
                          </a:solidFill>
                          <a:latin typeface="+mn-ea"/>
                          <a:ea typeface="+mn-ea"/>
                          <a:cs typeface="+mn-cs"/>
                        </a:rPr>
                        <a:t>2026</a:t>
                      </a:r>
                      <a:r>
                        <a:rPr kumimoji="1" lang="ja-JP" altLang="en-US" sz="1400" b="1" kern="1200" dirty="0">
                          <a:solidFill>
                            <a:schemeClr val="bg1"/>
                          </a:solidFill>
                          <a:latin typeface="+mn-ea"/>
                          <a:ea typeface="+mn-ea"/>
                          <a:cs typeface="+mn-cs"/>
                        </a:rPr>
                        <a:t>年</a:t>
                      </a:r>
                      <a:r>
                        <a:rPr kumimoji="1" lang="en-US" altLang="ja-JP" sz="1400" b="1" kern="1200" dirty="0">
                          <a:solidFill>
                            <a:schemeClr val="bg1"/>
                          </a:solidFill>
                          <a:latin typeface="+mn-ea"/>
                          <a:ea typeface="+mn-ea"/>
                          <a:cs typeface="+mn-cs"/>
                        </a:rPr>
                        <a:t>4</a:t>
                      </a:r>
                      <a:r>
                        <a:rPr kumimoji="1" lang="ja-JP" altLang="en-US" sz="1400" b="1" kern="1200" dirty="0">
                          <a:solidFill>
                            <a:schemeClr val="bg1"/>
                          </a:solidFill>
                          <a:latin typeface="+mn-ea"/>
                          <a:ea typeface="+mn-ea"/>
                          <a:cs typeface="+mn-cs"/>
                        </a:rPr>
                        <a:t>月～</a:t>
                      </a:r>
                      <a:r>
                        <a:rPr kumimoji="1" lang="en-US" altLang="ja-JP" sz="1400" b="1" kern="1200" dirty="0">
                          <a:solidFill>
                            <a:schemeClr val="bg1"/>
                          </a:solidFill>
                          <a:latin typeface="+mn-ea"/>
                          <a:ea typeface="+mn-ea"/>
                          <a:cs typeface="+mn-cs"/>
                        </a:rPr>
                        <a:t>2026</a:t>
                      </a:r>
                      <a:r>
                        <a:rPr kumimoji="1" lang="ja-JP" altLang="en-US" sz="1400" b="1" kern="1200" dirty="0">
                          <a:solidFill>
                            <a:schemeClr val="bg1"/>
                          </a:solidFill>
                          <a:latin typeface="+mn-ea"/>
                          <a:ea typeface="+mn-ea"/>
                          <a:cs typeface="+mn-cs"/>
                        </a:rPr>
                        <a:t>年</a:t>
                      </a:r>
                      <a:r>
                        <a:rPr kumimoji="1" lang="en-US" altLang="ja-JP" sz="1400" b="1" kern="1200" dirty="0">
                          <a:solidFill>
                            <a:schemeClr val="bg1"/>
                          </a:solidFill>
                          <a:latin typeface="+mn-ea"/>
                          <a:ea typeface="+mn-ea"/>
                          <a:cs typeface="+mn-cs"/>
                        </a:rPr>
                        <a:t>10</a:t>
                      </a:r>
                      <a:r>
                        <a:rPr kumimoji="1" lang="ja-JP" altLang="en-US" sz="1400" b="1" kern="1200" dirty="0">
                          <a:solidFill>
                            <a:schemeClr val="bg1"/>
                          </a:solidFill>
                          <a:latin typeface="+mn-ea"/>
                          <a:ea typeface="+mn-ea"/>
                          <a:cs typeface="+mn-cs"/>
                        </a:rPr>
                        <a:t>月</a:t>
                      </a:r>
                      <a:endParaRPr kumimoji="1" lang="en-US" altLang="ja-JP" sz="1400" b="1" kern="1200" dirty="0">
                        <a:solidFill>
                          <a:schemeClr val="bg1"/>
                        </a:solidFill>
                        <a:latin typeface="+mn-ea"/>
                        <a:ea typeface="+mn-ea"/>
                        <a:cs typeface="+mn-cs"/>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660362339"/>
                  </a:ext>
                </a:extLst>
              </a:tr>
              <a:tr h="13435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1,000</a:t>
                      </a:r>
                      <a:r>
                        <a:rPr kumimoji="1" lang="ja-JP" altLang="en-US" sz="1800" b="1"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万円～</a:t>
                      </a:r>
                      <a:endParaRPr kumimoji="1" lang="en-US" altLang="ja-JP" sz="1800" b="1"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＜内訳＞</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・誘導広告</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850</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万円～</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・制作・掲載費</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150</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万円～</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500</a:t>
                      </a:r>
                      <a:r>
                        <a:rPr kumimoji="1" lang="ja-JP" altLang="en-US" sz="1800" b="1"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万円～</a:t>
                      </a:r>
                      <a:endParaRPr kumimoji="1" lang="en-US" altLang="ja-JP" sz="1800" b="1"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＜内訳＞</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・誘導広告</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400</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万円～</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・制作・掲載費</a:t>
                      </a:r>
                      <a:r>
                        <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100</a:t>
                      </a: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rPr>
                        <a:t>万円～</a:t>
                      </a:r>
                      <a:endParaRPr kumimoji="1" lang="en-US" altLang="ja-JP" sz="14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8878642"/>
                  </a:ext>
                </a:extLst>
              </a:tr>
            </a:tbl>
          </a:graphicData>
        </a:graphic>
      </p:graphicFrame>
      <p:sp>
        <p:nvSpPr>
          <p:cNvPr id="10" name="テキスト ボックス 9">
            <a:extLst>
              <a:ext uri="{FF2B5EF4-FFF2-40B4-BE49-F238E27FC236}">
                <a16:creationId xmlns:a16="http://schemas.microsoft.com/office/drawing/2014/main" id="{152FD7BE-E111-4579-5F88-ADB5C0191927}"/>
              </a:ext>
            </a:extLst>
          </p:cNvPr>
          <p:cNvSpPr txBox="1"/>
          <p:nvPr/>
        </p:nvSpPr>
        <p:spPr>
          <a:xfrm>
            <a:off x="8245943" y="4220852"/>
            <a:ext cx="1107996" cy="230832"/>
          </a:xfrm>
          <a:prstGeom prst="rect">
            <a:avLst/>
          </a:prstGeom>
          <a:noFill/>
        </p:spPr>
        <p:txBody>
          <a:bodyPr wrap="none" rtlCol="0">
            <a:spAutoFit/>
          </a:bodyPr>
          <a:lstStyle/>
          <a:p>
            <a:r>
              <a:rPr lang="en-US" altLang="ja-JP" sz="900" dirty="0">
                <a:solidFill>
                  <a:srgbClr val="0D0D0D"/>
                </a:solidFill>
                <a:latin typeface="+mn-ea"/>
                <a:cs typeface="Verdana"/>
              </a:rPr>
              <a:t>※</a:t>
            </a:r>
            <a:r>
              <a:rPr lang="ja-JP" altLang="en-US" sz="900" dirty="0">
                <a:solidFill>
                  <a:srgbClr val="0D0D0D"/>
                </a:solidFill>
                <a:latin typeface="+mn-ea"/>
                <a:cs typeface="Verdana"/>
              </a:rPr>
              <a:t>価格は全て税別</a:t>
            </a:r>
            <a:endParaRPr kumimoji="1" lang="ja-JP" altLang="en-US" sz="900" dirty="0"/>
          </a:p>
        </p:txBody>
      </p:sp>
    </p:spTree>
    <p:extLst>
      <p:ext uri="{BB962C8B-B14F-4D97-AF65-F5344CB8AC3E}">
        <p14:creationId xmlns:p14="http://schemas.microsoft.com/office/powerpoint/2010/main" val="2047344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a:prstGeom prst="rect">
            <a:avLst/>
          </a:prstGeom>
        </p:spPr>
        <p:txBody>
          <a:bodyPr/>
          <a:lstStyle/>
          <a:p>
            <a:r>
              <a:rPr lang="ja-JP" altLang="en-US" dirty="0">
                <a:solidFill>
                  <a:srgbClr val="000048"/>
                </a:solidFill>
              </a:rPr>
              <a:t>タイアップ広告の概要</a:t>
            </a:r>
            <a:endParaRPr kumimoji="1" lang="ja-JP" altLang="en-US" sz="1600" dirty="0">
              <a:solidFill>
                <a:srgbClr val="000048"/>
              </a:solidFill>
            </a:endParaRPr>
          </a:p>
        </p:txBody>
      </p:sp>
      <p:sp>
        <p:nvSpPr>
          <p:cNvPr id="17" name="テキスト ボックス 16"/>
          <p:cNvSpPr txBox="1"/>
          <p:nvPr/>
        </p:nvSpPr>
        <p:spPr>
          <a:xfrm>
            <a:off x="786297" y="2281029"/>
            <a:ext cx="10666300" cy="2800767"/>
          </a:xfrm>
          <a:prstGeom prst="rect">
            <a:avLst/>
          </a:prstGeom>
          <a:noFill/>
        </p:spPr>
        <p:txBody>
          <a:bodyPr wrap="square" rtlCol="0">
            <a:spAutoFit/>
          </a:bodyPr>
          <a:lstStyle/>
          <a:p>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広告主様やその商品・サービスへの認知や理解、関心などを高め態度変容を促す</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ことを目的に、</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ヤフーが独自のコンテンツを企画、制作します。</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1600" dirty="0">
                <a:solidFill>
                  <a:srgbClr val="0D0D0D"/>
                </a:solidFill>
                <a:latin typeface="メイリオ" panose="020B0604030504040204" pitchFamily="50" charset="-128"/>
                <a:ea typeface="メイリオ" panose="020B0604030504040204" pitchFamily="50" charset="-128"/>
              </a:rPr>
              <a:t>LINE</a:t>
            </a:r>
            <a:r>
              <a:rPr lang="ja-JP" altLang="en-US" sz="1600" dirty="0">
                <a:solidFill>
                  <a:srgbClr val="0D0D0D"/>
                </a:solidFill>
              </a:rPr>
              <a:t>ヤフーの各種サービスにおけるタイアップ広告では、当該</a:t>
            </a:r>
            <a:r>
              <a:rPr lang="ja-JP" altLang="en-US" sz="1600" b="1" dirty="0">
                <a:solidFill>
                  <a:srgbClr val="0D0D0D"/>
                </a:solidFill>
              </a:rPr>
              <a:t>サービス独自の編集・デザインスタイル</a:t>
            </a:r>
            <a:r>
              <a:rPr lang="ja-JP" altLang="en-US" sz="1600" dirty="0">
                <a:solidFill>
                  <a:srgbClr val="0D0D0D"/>
                </a:solidFill>
              </a:rPr>
              <a:t>で、</a:t>
            </a:r>
            <a:r>
              <a:rPr lang="ja-JP" altLang="en-US" sz="1600" b="1" dirty="0">
                <a:solidFill>
                  <a:srgbClr val="0D0D0D"/>
                </a:solidFill>
              </a:rPr>
              <a:t>ユーザーに対して訴求力のあるコンテンツ</a:t>
            </a:r>
            <a:r>
              <a:rPr lang="ja-JP" altLang="en-US" sz="1600" dirty="0">
                <a:solidFill>
                  <a:srgbClr val="0D0D0D"/>
                </a:solidFill>
              </a:rPr>
              <a:t>を設計します。</a:t>
            </a:r>
            <a:endParaRPr lang="en-US" altLang="ja-JP" sz="1600" dirty="0">
              <a:solidFill>
                <a:srgbClr val="0D0D0D"/>
              </a:solidFill>
            </a:endParaRPr>
          </a:p>
          <a:p>
            <a:pPr lvl="0"/>
            <a:endParaRPr lang="en-US" altLang="ja-JP" sz="1600" dirty="0">
              <a:solidFill>
                <a:srgbClr val="0D0D0D"/>
              </a:solidFill>
            </a:endParaRPr>
          </a:p>
          <a:p>
            <a:pPr lvl="0"/>
            <a:r>
              <a:rPr lang="ja-JP" altLang="en-US" sz="1600" dirty="0">
                <a:solidFill>
                  <a:srgbClr val="0D0D0D"/>
                </a:solidFill>
              </a:rPr>
              <a:t>サイトの仕様として、</a:t>
            </a:r>
            <a:r>
              <a:rPr lang="ja-JP" altLang="en-US" sz="1600" b="1" dirty="0">
                <a:solidFill>
                  <a:srgbClr val="0D0D0D"/>
                </a:solidFill>
              </a:rPr>
              <a:t>記事体裁の固定フォーマットの「テンプレート型」</a:t>
            </a:r>
            <a:r>
              <a:rPr lang="ja-JP" altLang="en-US" sz="1600" dirty="0">
                <a:solidFill>
                  <a:srgbClr val="0D0D0D"/>
                </a:solidFill>
              </a:rPr>
              <a:t>と、</a:t>
            </a:r>
            <a:r>
              <a:rPr lang="ja-JP" altLang="en-US" sz="1600" b="1" dirty="0">
                <a:solidFill>
                  <a:srgbClr val="0D0D0D"/>
                </a:solidFill>
              </a:rPr>
              <a:t>デザインやコンテンツのスタイルを個別アレンジ可能な「カスタマイズ型」</a:t>
            </a:r>
            <a:r>
              <a:rPr lang="ja-JP" altLang="en-US" sz="1600" dirty="0">
                <a:solidFill>
                  <a:srgbClr val="0D0D0D"/>
                </a:solidFill>
              </a:rPr>
              <a:t>の</a:t>
            </a:r>
            <a:r>
              <a:rPr lang="en-US" altLang="ja-JP" sz="1600" dirty="0">
                <a:solidFill>
                  <a:srgbClr val="0D0D0D"/>
                </a:solidFill>
              </a:rPr>
              <a:t>2</a:t>
            </a:r>
            <a:r>
              <a:rPr lang="ja-JP" altLang="en-US" sz="1600" dirty="0">
                <a:solidFill>
                  <a:srgbClr val="0D0D0D"/>
                </a:solidFill>
              </a:rPr>
              <a:t>種類があります。</a:t>
            </a:r>
            <a:endParaRPr lang="en-US" altLang="ja-JP" sz="1600" dirty="0">
              <a:solidFill>
                <a:srgbClr val="0D0D0D"/>
              </a:solidFill>
            </a:endParaRPr>
          </a:p>
          <a:p>
            <a:pPr lvl="0"/>
            <a:endParaRPr lang="en-US" altLang="ja-JP" sz="1600" dirty="0">
              <a:solidFill>
                <a:srgbClr val="0D0D0D"/>
              </a:solidFill>
            </a:endParaRPr>
          </a:p>
          <a:p>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サイトへの</a:t>
            </a:r>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誘導は各サービス内の編集誘導、ヤフーおよび</a:t>
            </a:r>
            <a:r>
              <a:rPr lang="en-US" altLang="ja-JP"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LINE</a:t>
            </a:r>
            <a:r>
              <a:rPr lang="ja-JP" altLang="en-US" sz="1600" b="1"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の広告商品</a:t>
            </a:r>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など、タイアップ商品ごとに定めて</a:t>
            </a:r>
            <a:endParaRPr lang="en-US" altLang="ja-JP"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cs typeface="メイリオ" panose="020B0604030504040204" pitchFamily="50" charset="-128"/>
              </a:rPr>
              <a:t>おります。</a:t>
            </a:r>
            <a:endParaRPr lang="en-US" altLang="ja-JP" sz="1600" dirty="0">
              <a:solidFill>
                <a:srgbClr val="0D0D0D"/>
              </a:solidFill>
            </a:endParaRPr>
          </a:p>
        </p:txBody>
      </p:sp>
    </p:spTree>
    <p:extLst>
      <p:ext uri="{BB962C8B-B14F-4D97-AF65-F5344CB8AC3E}">
        <p14:creationId xmlns:p14="http://schemas.microsoft.com/office/powerpoint/2010/main" val="3316887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2">
            <a:extLst>
              <a:ext uri="{FF2B5EF4-FFF2-40B4-BE49-F238E27FC236}">
                <a16:creationId xmlns:a16="http://schemas.microsoft.com/office/drawing/2014/main" id="{5566ACB3-8D0C-A370-B28D-B587FC05AAF2}"/>
              </a:ext>
            </a:extLst>
          </p:cNvPr>
          <p:cNvSpPr>
            <a:spLocks noGrp="1"/>
          </p:cNvSpPr>
          <p:nvPr>
            <p:ph type="body" sz="quarter" idx="19"/>
          </p:nvPr>
        </p:nvSpPr>
        <p:spPr>
          <a:xfrm>
            <a:off x="3124200" y="4749611"/>
            <a:ext cx="5943600" cy="543702"/>
          </a:xfrm>
        </p:spPr>
        <p:txBody>
          <a:bodyPr/>
          <a:lstStyle/>
          <a:p>
            <a:r>
              <a:rPr kumimoji="1" lang="ja-JP" altLang="en-US" dirty="0">
                <a:solidFill>
                  <a:srgbClr val="000048"/>
                </a:solidFill>
              </a:rPr>
              <a:t>商品スペック</a:t>
            </a:r>
          </a:p>
        </p:txBody>
      </p:sp>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02</a:t>
            </a:r>
            <a:endParaRPr kumimoji="1" lang="ja-JP" altLang="en-US" dirty="0">
              <a:solidFill>
                <a:srgbClr val="000048"/>
              </a:solidFill>
            </a:endParaRPr>
          </a:p>
        </p:txBody>
      </p:sp>
      <p:pic>
        <p:nvPicPr>
          <p:cNvPr id="14" name="図プレースホルダー 9" descr="アイコン&#10;&#10;自動的に生成された説明">
            <a:extLst>
              <a:ext uri="{FF2B5EF4-FFF2-40B4-BE49-F238E27FC236}">
                <a16:creationId xmlns:a16="http://schemas.microsoft.com/office/drawing/2014/main" id="{8772E759-E04B-F783-BD97-12E59BCEC4C7}"/>
              </a:ext>
            </a:extLst>
          </p:cNvPr>
          <p:cNvPicPr>
            <a:picLocks noChangeAspect="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val="0"/>
              </a:ext>
            </a:extLst>
          </a:blip>
          <a:srcRect t="3804" b="3804"/>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1208438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商品一覧</a:t>
            </a:r>
            <a:endParaRPr kumimoji="1" lang="ja-JP" altLang="en-US" sz="1600" dirty="0">
              <a:solidFill>
                <a:srgbClr val="000048"/>
              </a:solidFill>
            </a:endParaRPr>
          </a:p>
        </p:txBody>
      </p:sp>
      <p:graphicFrame>
        <p:nvGraphicFramePr>
          <p:cNvPr id="2" name="表 1">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3831654497"/>
              </p:ext>
            </p:extLst>
          </p:nvPr>
        </p:nvGraphicFramePr>
        <p:xfrm>
          <a:off x="156000" y="927495"/>
          <a:ext cx="11880000" cy="5466337"/>
        </p:xfrm>
        <a:graphic>
          <a:graphicData uri="http://schemas.openxmlformats.org/drawingml/2006/table">
            <a:tbl>
              <a:tblPr firstCol="1" bandRow="1"/>
              <a:tblGrid>
                <a:gridCol w="1044768">
                  <a:extLst>
                    <a:ext uri="{9D8B030D-6E8A-4147-A177-3AD203B41FA5}">
                      <a16:colId xmlns:a16="http://schemas.microsoft.com/office/drawing/2014/main" val="792911817"/>
                    </a:ext>
                  </a:extLst>
                </a:gridCol>
                <a:gridCol w="947030">
                  <a:extLst>
                    <a:ext uri="{9D8B030D-6E8A-4147-A177-3AD203B41FA5}">
                      <a16:colId xmlns:a16="http://schemas.microsoft.com/office/drawing/2014/main" val="3453418469"/>
                    </a:ext>
                  </a:extLst>
                </a:gridCol>
                <a:gridCol w="3713987">
                  <a:extLst>
                    <a:ext uri="{9D8B030D-6E8A-4147-A177-3AD203B41FA5}">
                      <a16:colId xmlns:a16="http://schemas.microsoft.com/office/drawing/2014/main" val="844676303"/>
                    </a:ext>
                  </a:extLst>
                </a:gridCol>
                <a:gridCol w="1230114">
                  <a:extLst>
                    <a:ext uri="{9D8B030D-6E8A-4147-A177-3AD203B41FA5}">
                      <a16:colId xmlns:a16="http://schemas.microsoft.com/office/drawing/2014/main" val="1798567258"/>
                    </a:ext>
                  </a:extLst>
                </a:gridCol>
                <a:gridCol w="4944101">
                  <a:extLst>
                    <a:ext uri="{9D8B030D-6E8A-4147-A177-3AD203B41FA5}">
                      <a16:colId xmlns:a16="http://schemas.microsoft.com/office/drawing/2014/main" val="362094910"/>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algn="ctr"/>
                      <a:r>
                        <a:rPr kumimoji="1" lang="en-US" altLang="ja-JP" sz="1050" b="1" kern="1200" dirty="0" err="1">
                          <a:solidFill>
                            <a:schemeClr val="bg1"/>
                          </a:solidFill>
                          <a:latin typeface="+mn-ea"/>
                          <a:ea typeface="+mn-ea"/>
                          <a:cs typeface="+mn-cs"/>
                        </a:rPr>
                        <a:t>carview</a:t>
                      </a:r>
                      <a:r>
                        <a:rPr kumimoji="1" lang="en-US" altLang="ja-JP" sz="1050" b="1" kern="1200" dirty="0">
                          <a:solidFill>
                            <a:schemeClr val="bg1"/>
                          </a:solidFill>
                          <a:latin typeface="+mn-ea"/>
                          <a:ea typeface="+mn-ea"/>
                          <a:cs typeface="+mn-cs"/>
                        </a:rPr>
                        <a:t>!</a:t>
                      </a:r>
                      <a:r>
                        <a:rPr kumimoji="1" lang="ja-JP" altLang="en-US" sz="1050" b="1" kern="1200">
                          <a:solidFill>
                            <a:schemeClr val="bg1"/>
                          </a:solidFill>
                          <a:latin typeface="+mn-ea"/>
                          <a:ea typeface="+mn-ea"/>
                          <a:cs typeface="+mn-cs"/>
                        </a:rPr>
                        <a:t>　タイアップ</a:t>
                      </a:r>
                      <a:endParaRPr kumimoji="1" lang="en-US" altLang="ja-JP" sz="1050" b="1" kern="120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algn="ctr"/>
                      <a:endParaRPr kumimoji="1" lang="en-US" altLang="ja-JP" sz="1050" b="1" kern="1200">
                        <a:solidFill>
                          <a:schemeClr val="bg1"/>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bg1"/>
                          </a:solidFill>
                          <a:effectLst/>
                          <a:uLnTx/>
                          <a:uFillTx/>
                          <a:latin typeface="+mn-ea"/>
                          <a:ea typeface="+mn-ea"/>
                          <a:cs typeface="Verdana" pitchFamily="34" charset="0"/>
                        </a:rPr>
                        <a:t>サストモ　コンテンツスポンサード</a:t>
                      </a:r>
                      <a:endParaRPr kumimoji="0" lang="en-US" altLang="ja-JP" sz="1050" b="1" i="0" u="none" strike="noStrike" kern="0" cap="none" spc="0" normalizeH="0" baseline="0" noProof="0" dirty="0">
                        <a:ln>
                          <a:noFill/>
                        </a:ln>
                        <a:solidFill>
                          <a:schemeClr val="bg1"/>
                        </a:solidFill>
                        <a:effectLst/>
                        <a:uLnTx/>
                        <a:uFillTx/>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b="1" kern="1200" dirty="0">
                        <a:solidFill>
                          <a:schemeClr val="bg1"/>
                        </a:solidFill>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0" lang="ja-JP" altLang="en-US" sz="1050" b="1" i="0" u="none" strike="noStrike" kern="0" cap="none" spc="0" normalizeH="0" baseline="0" noProof="0" dirty="0">
                          <a:ln>
                            <a:noFill/>
                          </a:ln>
                          <a:solidFill>
                            <a:schemeClr val="bg1"/>
                          </a:solidFill>
                          <a:effectLst/>
                          <a:uLnTx/>
                          <a:uFillTx/>
                          <a:latin typeface="+mn-ea"/>
                          <a:ea typeface="+mn-ea"/>
                          <a:cs typeface="Verdana" pitchFamily="34" charset="0"/>
                        </a:rPr>
                        <a:t>テンプレート型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r>
                        <a:rPr kumimoji="1" lang="ja-JP" altLang="en-US" sz="1050" dirty="0">
                          <a:solidFill>
                            <a:srgbClr val="0D0D0D"/>
                          </a:solidFill>
                          <a:latin typeface="+mn-ea"/>
                          <a:ea typeface="+mn-ea"/>
                        </a:rPr>
                        <a:t>新車購入を検討中の高年収層が多く訪れるカービュー（競合比）において、編集部が独自の視点で広告主様の商品へのユーザー関与を高めるコンテンツを制作します。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rgbClr val="0D0D0D"/>
                          </a:solidFill>
                          <a:latin typeface="+mn-ea"/>
                          <a:ea typeface="+mn-ea"/>
                        </a:rPr>
                        <a:t>広いユーザー層に対して</a:t>
                      </a:r>
                      <a:r>
                        <a:rPr kumimoji="1" lang="en-US" altLang="ja-JP" sz="1050" dirty="0">
                          <a:solidFill>
                            <a:srgbClr val="0D0D0D"/>
                          </a:solidFill>
                          <a:latin typeface="+mn-ea"/>
                          <a:ea typeface="+mn-ea"/>
                        </a:rPr>
                        <a:t>SDGs</a:t>
                      </a:r>
                      <a:r>
                        <a:rPr kumimoji="1" lang="ja-JP" altLang="en-US" sz="1050" dirty="0">
                          <a:solidFill>
                            <a:srgbClr val="0D0D0D"/>
                          </a:solidFill>
                          <a:latin typeface="+mn-ea"/>
                          <a:ea typeface="+mn-ea"/>
                        </a:rPr>
                        <a:t>を分かりやすく伝える編集方針に沿って、広告主様の取り組みをインタビューを通じて紐解いた記事を制作します。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mn-cs"/>
                        </a:rPr>
                        <a:t>2026</a:t>
                      </a:r>
                      <a:r>
                        <a:rPr kumimoji="1" lang="ja-JP" altLang="en-US" sz="1050" kern="1200">
                          <a:solidFill>
                            <a:srgbClr val="0D0D0D"/>
                          </a:solidFill>
                          <a:latin typeface="+mn-ea"/>
                          <a:ea typeface="+mn-ea"/>
                          <a:cs typeface="+mn-cs"/>
                        </a:rPr>
                        <a:t>年</a:t>
                      </a:r>
                      <a:r>
                        <a:rPr lang="ja-JP" altLang="en-US" sz="1050" kern="1200">
                          <a:solidFill>
                            <a:srgbClr val="0D0D0D"/>
                          </a:solidFill>
                          <a:latin typeface="+mn-ea"/>
                          <a:ea typeface="+mn-ea"/>
                          <a:cs typeface="+mn-cs"/>
                        </a:rPr>
                        <a:t>9</a:t>
                      </a:r>
                      <a:r>
                        <a:rPr kumimoji="1" lang="ja-JP" altLang="en-US" sz="1050" kern="1200">
                          <a:solidFill>
                            <a:srgbClr val="0D0D0D"/>
                          </a:solidFill>
                          <a:latin typeface="+mn-ea"/>
                          <a:ea typeface="+mn-ea"/>
                          <a:cs typeface="+mn-cs"/>
                        </a:rPr>
                        <a:t>月</a:t>
                      </a:r>
                      <a:r>
                        <a:rPr lang="en-US" altLang="ja-JP" sz="1050" kern="1200" dirty="0">
                          <a:solidFill>
                            <a:srgbClr val="0D0D0D"/>
                          </a:solidFill>
                          <a:latin typeface="+mn-ea"/>
                          <a:ea typeface="+mn-ea"/>
                          <a:cs typeface="+mn-cs"/>
                        </a:rPr>
                        <a:t>30</a:t>
                      </a:r>
                      <a:r>
                        <a:rPr kumimoji="1" lang="ja-JP" altLang="en-US" sz="1050" kern="1200">
                          <a:solidFill>
                            <a:srgbClr val="0D0D0D"/>
                          </a:solidFill>
                          <a:latin typeface="+mn-ea"/>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60961520"/>
                  </a:ext>
                </a:extLst>
              </a:tr>
              <a:tr h="251711">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rgbClr val="0D0D0D"/>
                          </a:solidFill>
                          <a:latin typeface="+mn-ea"/>
                          <a:ea typeface="+mn-ea"/>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algn="ctr"/>
                      <a:r>
                        <a:rPr kumimoji="1" lang="ja-JP" altLang="en-US" sz="1050" b="0" i="0" u="none" strike="noStrike" kern="1200" cap="none" spc="0" normalizeH="0" baseline="0" noProof="0">
                          <a:ln>
                            <a:noFill/>
                          </a:ln>
                          <a:solidFill>
                            <a:srgbClr val="0D0D0D"/>
                          </a:solidFill>
                          <a:effectLst/>
                          <a:uLnTx/>
                          <a:uFillTx/>
                          <a:latin typeface="+mn-ea"/>
                          <a:ea typeface="+mn-ea"/>
                          <a:cs typeface="Meiryo UI" pitchFamily="50" charset="-128"/>
                        </a:rPr>
                        <a:t>〇</a:t>
                      </a:r>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itchFamily="50" charset="-128"/>
                        </a:rPr>
                        <a:t>〇</a:t>
                      </a:r>
                      <a:endParaRPr kumimoji="1" lang="en-US" altLang="ja-JP" sz="1050" b="0" i="0" u="none" strike="noStrike" kern="1200" cap="none" spc="0" normalizeH="0" baseline="0" noProof="0" dirty="0">
                        <a:ln>
                          <a:noFill/>
                        </a:ln>
                        <a:solidFill>
                          <a:srgbClr val="0D0D0D"/>
                        </a:solidFill>
                        <a:effectLst/>
                        <a:uLnTx/>
                        <a:uFillTx/>
                        <a:latin typeface="+mn-ea"/>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47331">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dirty="0">
                          <a:solidFill>
                            <a:srgbClr val="0D0D0D"/>
                          </a:solidFill>
                          <a:latin typeface="+mn-ea"/>
                          <a:ea typeface="+mn-ea"/>
                        </a:rPr>
                        <a:t>任意で追加購入</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gridSpan="2">
                  <a:txBody>
                    <a:bodyPr/>
                    <a:lstStyle/>
                    <a:p>
                      <a:pPr algn="ctr"/>
                      <a:r>
                        <a:rPr kumimoji="1" lang="ja-JP" altLang="en-US" sz="1050" b="0" i="0" u="none" strike="noStrike" kern="1200" cap="none" spc="0" normalizeH="0" baseline="0" noProof="0">
                          <a:ln>
                            <a:noFill/>
                          </a:ln>
                          <a:solidFill>
                            <a:srgbClr val="0D0D0D"/>
                          </a:solidFill>
                          <a:effectLst/>
                          <a:uLnTx/>
                          <a:uFillTx/>
                          <a:latin typeface="+mn-ea"/>
                          <a:ea typeface="+mn-ea"/>
                          <a:cs typeface="Meiryo UI" pitchFamily="50" charset="-128"/>
                        </a:rPr>
                        <a:t>〇</a:t>
                      </a:r>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itchFamily="50" charset="-128"/>
                        </a:rPr>
                        <a:t>〇</a:t>
                      </a:r>
                      <a:endParaRPr kumimoji="1" lang="en-US" altLang="ja-JP" sz="1050" b="0" i="0" u="none" strike="noStrike" kern="1200" cap="none" spc="0" normalizeH="0" baseline="0" noProof="0" dirty="0">
                        <a:ln>
                          <a:noFill/>
                        </a:ln>
                        <a:solidFill>
                          <a:srgbClr val="0D0D0D"/>
                        </a:solidFill>
                        <a:effectLst/>
                        <a:uLnTx/>
                        <a:uFillTx/>
                        <a:latin typeface="+mn-ea"/>
                        <a:ea typeface="+mn-ea"/>
                        <a:cs typeface="Meiryo UI"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lang="ja-JP" altLang="en-US" sz="1050">
                          <a:solidFill>
                            <a:srgbClr val="0D0D0D"/>
                          </a:solidFill>
                          <a:latin typeface="+mn-ea"/>
                          <a:ea typeface="+mn-ea"/>
                          <a:cs typeface="メイリオ" panose="020B0604030504040204" pitchFamily="50" charset="-128"/>
                        </a:rPr>
                        <a:t>・掲載場所：</a:t>
                      </a:r>
                      <a:r>
                        <a:rPr lang="en-US" altLang="ja-JP" sz="1050" dirty="0" err="1">
                          <a:solidFill>
                            <a:srgbClr val="0D0D0D"/>
                          </a:solidFill>
                          <a:latin typeface="+mn-ea"/>
                          <a:ea typeface="+mn-ea"/>
                          <a:cs typeface="メイリオ" panose="020B0604030504040204" pitchFamily="50" charset="-128"/>
                        </a:rPr>
                        <a:t>carview</a:t>
                      </a:r>
                      <a:r>
                        <a:rPr lang="en-US" altLang="ja-JP" sz="1050" dirty="0">
                          <a:solidFill>
                            <a:srgbClr val="0D0D0D"/>
                          </a:solidFill>
                          <a:latin typeface="+mn-ea"/>
                          <a:ea typeface="+mn-ea"/>
                          <a:cs typeface="メイリオ" panose="020B0604030504040204" pitchFamily="50" charset="-128"/>
                        </a:rPr>
                        <a:t>!</a:t>
                      </a:r>
                      <a:r>
                        <a:rPr lang="ja-JP" altLang="en-US" sz="1050">
                          <a:solidFill>
                            <a:srgbClr val="0D0D0D"/>
                          </a:solidFill>
                          <a:latin typeface="+mn-ea"/>
                          <a:ea typeface="+mn-ea"/>
                          <a:cs typeface="メイリオ" panose="020B0604030504040204" pitchFamily="50" charset="-128"/>
                        </a:rPr>
                        <a:t>内 特設ページ</a:t>
                      </a:r>
                      <a:endParaRPr lang="en-US" altLang="ja-JP" sz="1050">
                        <a:solidFill>
                          <a:srgbClr val="0D0D0D"/>
                        </a:solidFill>
                        <a:latin typeface="+mn-ea"/>
                        <a:ea typeface="+mn-ea"/>
                        <a:cs typeface="メイリオ" panose="020B0604030504040204" pitchFamily="50" charset="-128"/>
                      </a:endParaRPr>
                    </a:p>
                    <a:p>
                      <a:pPr marL="0" indent="0">
                        <a:buNone/>
                      </a:pPr>
                      <a:r>
                        <a:rPr lang="ja-JP" altLang="en-US" sz="1050" dirty="0">
                          <a:solidFill>
                            <a:srgbClr val="0D0D0D"/>
                          </a:solidFill>
                          <a:latin typeface="+mn-ea"/>
                          <a:ea typeface="+mn-ea"/>
                          <a:cs typeface="メイリオ" panose="020B0604030504040204" pitchFamily="50" charset="-128"/>
                        </a:rPr>
                        <a:t>・デバイス：</a:t>
                      </a:r>
                      <a:r>
                        <a:rPr lang="en-US" altLang="ja-JP" sz="1050" dirty="0">
                          <a:solidFill>
                            <a:srgbClr val="0D0D0D"/>
                          </a:solidFill>
                          <a:latin typeface="+mn-ea"/>
                          <a:ea typeface="+mn-ea"/>
                          <a:cs typeface="メイリオ" panose="020B0604030504040204" pitchFamily="50" charset="-128"/>
                        </a:rPr>
                        <a:t>PC</a:t>
                      </a:r>
                      <a:r>
                        <a:rPr lang="ja-JP" altLang="en-US" sz="1050" dirty="0">
                          <a:solidFill>
                            <a:srgbClr val="0D0D0D"/>
                          </a:solidFill>
                          <a:latin typeface="+mn-ea"/>
                          <a:ea typeface="+mn-ea"/>
                          <a:cs typeface="メイリオ" panose="020B0604030504040204" pitchFamily="50" charset="-128"/>
                        </a:rPr>
                        <a:t>・スマートフォン</a:t>
                      </a:r>
                      <a:endParaRPr lang="en-US" altLang="ja-JP" sz="105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・ページ数：</a:t>
                      </a:r>
                      <a:r>
                        <a:rPr lang="en-US" altLang="ja-JP" sz="1050" dirty="0">
                          <a:solidFill>
                            <a:srgbClr val="0D0D0D"/>
                          </a:solidFill>
                          <a:latin typeface="+mn-ea"/>
                          <a:ea typeface="+mn-ea"/>
                          <a:cs typeface="メイリオ" panose="020B0604030504040204" pitchFamily="50" charset="-128"/>
                        </a:rPr>
                        <a:t>1</a:t>
                      </a:r>
                      <a:r>
                        <a:rPr lang="ja-JP" altLang="en-US" sz="1050" dirty="0">
                          <a:solidFill>
                            <a:srgbClr val="0D0D0D"/>
                          </a:solidFill>
                          <a:latin typeface="+mn-ea"/>
                          <a:ea typeface="+mn-ea"/>
                          <a:cs typeface="メイリオ" panose="020B0604030504040204" pitchFamily="50" charset="-128"/>
                        </a:rPr>
                        <a:t>ページ</a:t>
                      </a:r>
                      <a:endParaRPr lang="en-US" altLang="ja-JP" sz="105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・掲載場所：</a:t>
                      </a:r>
                      <a:r>
                        <a:rPr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サストモ</a:t>
                      </a: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内 特設ページ</a:t>
                      </a:r>
                      <a:endParaRPr kumimoji="1" lang="en-US" altLang="ja-JP"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・デバイス：</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PC</a:t>
                      </a: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・スマートフォン</a:t>
                      </a:r>
                      <a:endParaRPr kumimoji="1" lang="en-US" altLang="ja-JP"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・ページ数：</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ページ</a:t>
                      </a:r>
                      <a:endParaRPr lang="en-US" altLang="ja-JP" sz="1050" dirty="0">
                        <a:solidFill>
                          <a:srgbClr val="0D0D0D"/>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・掲載場所：</a:t>
                      </a:r>
                      <a:r>
                        <a:rPr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サストモ</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内 特設ページ</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・デバイス：</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PC</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・スマートフォン</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・ページ数：</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ページ</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a:ln>
                            <a:noFill/>
                          </a:ln>
                          <a:solidFill>
                            <a:srgbClr val="0D0D0D"/>
                          </a:solidFill>
                          <a:effectLst/>
                          <a:uLnTx/>
                          <a:uFillTx/>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か月間（平日掲載開始）</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54280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編集誘導の掲載、タイアップページの制作・掲載費の総額：</a:t>
                      </a:r>
                      <a:r>
                        <a:rPr kumimoji="1" lang="en-US" altLang="ja-JP" sz="1050" b="0" u="none" strike="noStrike" kern="1200" cap="none" spc="0" normalizeH="0" baseline="0" noProof="0" dirty="0">
                          <a:ln>
                            <a:noFill/>
                          </a:ln>
                          <a:solidFill>
                            <a:srgbClr val="0D0D0D"/>
                          </a:solidFill>
                          <a:effectLst/>
                          <a:uLnTx/>
                          <a:uFillTx/>
                          <a:latin typeface="+mn-ea"/>
                          <a:ea typeface="+mn-ea"/>
                        </a:rPr>
                        <a:t>300</a:t>
                      </a:r>
                      <a:r>
                        <a:rPr kumimoji="1" lang="ja-JP" altLang="en-US" sz="1050" b="0" u="none" strike="noStrike" kern="1200" cap="none" spc="0" normalizeH="0" baseline="0" noProof="0" dirty="0">
                          <a:ln>
                            <a:noFill/>
                          </a:ln>
                          <a:solidFill>
                            <a:srgbClr val="0D0D0D"/>
                          </a:solidFill>
                          <a:effectLst/>
                          <a:uLnTx/>
                          <a:uFillTx/>
                          <a:latin typeface="+mn-ea"/>
                          <a:ea typeface="+mn-ea"/>
                        </a:rPr>
                        <a:t>万円</a:t>
                      </a:r>
                      <a:r>
                        <a:rPr lang="ja-JP" altLang="en-US" sz="1050" b="0" u="none" strike="noStrike" kern="1200" cap="none" spc="0" normalizeH="0" baseline="0" noProof="0" dirty="0">
                          <a:ln>
                            <a:noFill/>
                          </a:ln>
                          <a:solidFill>
                            <a:srgbClr val="0D0D0D"/>
                          </a:solidFill>
                          <a:effectLst/>
                          <a:uLnTx/>
                          <a:uFillTx/>
                          <a:latin typeface="+mn-ea"/>
                          <a:ea typeface="+mn-ea"/>
                        </a:rPr>
                        <a:t>〜</a:t>
                      </a:r>
                      <a:endParaRPr kumimoji="1" lang="ja-JP" altLang="en-US"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400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100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 </a:t>
                      </a:r>
                      <a:r>
                        <a:rPr lang="en-US" altLang="ja-JP" sz="1050" b="0" i="0" u="none" strike="noStrike" kern="1200" cap="none" spc="0" normalizeH="0" baseline="0" noProof="0" dirty="0">
                          <a:ln>
                            <a:noFill/>
                          </a:ln>
                          <a:solidFill>
                            <a:srgbClr val="0D0D0D"/>
                          </a:solidFill>
                          <a:effectLst/>
                          <a:uLnTx/>
                          <a:uFillTx/>
                          <a:latin typeface="Meiryo"/>
                          <a:ea typeface="Meiryo"/>
                        </a:rPr>
                        <a:t>PR</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070" marR="0" lvl="0" indent="-179070" algn="l" defTabSz="914400" rtl="0" eaLnBrk="1" fontAlgn="auto" latinLnBrk="0" hangingPunct="1">
                        <a:lnSpc>
                          <a:spcPct val="100000"/>
                        </a:lnSpc>
                        <a:spcBef>
                          <a:spcPts val="0"/>
                        </a:spcBef>
                        <a:spcAft>
                          <a:spcPts val="0"/>
                        </a:spcAft>
                        <a:buClrTx/>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誘導広告は、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LINE</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の広告商品から自由選択</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上記の誘導広告費は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広告 ディスプレイ広告（運用型）</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場合の金額</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制作費は企画内容によって、概算価格より上積みとなる場合があります</a:t>
                      </a:r>
                      <a:endParaRPr kumimoji="1" lang="en-US" altLang="ja-JP" sz="900" b="0" i="0" u="none" strike="noStrike" kern="1200" cap="none" spc="0" normalizeH="0" baseline="0" noProof="0" dirty="0">
                        <a:ln>
                          <a:noFill/>
                        </a:ln>
                        <a:solidFill>
                          <a:srgbClr val="0D0D0D"/>
                        </a:solidFill>
                        <a:effectLst/>
                        <a:uLnTx/>
                        <a:uFillTx/>
                        <a:latin typeface="+mn-lt"/>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制作・掲載費には、編集誘導枠、およびメールマガジン分も含まれます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850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　＋</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●スポンサードコンテンツライト</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400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　＋</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100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lang="en-US" altLang="ja-JP" sz="1050" b="0" i="0" u="none" strike="noStrike" kern="1200" cap="none" spc="0" normalizeH="0" baseline="0" noProof="0" dirty="0">
                          <a:ln>
                            <a:noFill/>
                          </a:ln>
                          <a:solidFill>
                            <a:srgbClr val="0D0D0D"/>
                          </a:solidFill>
                          <a:effectLst/>
                          <a:uLnTx/>
                          <a:uFillTx/>
                          <a:latin typeface="Meiryo"/>
                          <a:ea typeface="Meiryo"/>
                        </a:rPr>
                        <a:t>PR</a:t>
                      </a:r>
                      <a:r>
                        <a:rPr lang="ja-JP" altLang="ja-JP" sz="1050" b="0" i="0" u="none" strike="noStrike" kern="1200" cap="none" spc="0" normalizeH="0" baseline="0" noProof="0" dirty="0">
                          <a:ln>
                            <a:noFill/>
                          </a:ln>
                          <a:solidFill>
                            <a:srgbClr val="0D0D0D"/>
                          </a:solidFill>
                          <a:effectLst/>
                          <a:uLnTx/>
                          <a:uFillTx/>
                          <a:latin typeface="Meiryo"/>
                          <a:ea typeface="Meiryo"/>
                        </a:rPr>
                        <a:t>タイアップ</a:t>
                      </a:r>
                      <a:endParaRPr lang="en-US" altLang="ja-JP" sz="1050" b="0" i="0" u="none" strike="noStrike" kern="1200" cap="none" spc="0" normalizeH="0" baseline="0" noProof="0" dirty="0">
                        <a:ln>
                          <a:noFill/>
                        </a:ln>
                        <a:solidFill>
                          <a:srgbClr val="0D0D0D"/>
                        </a:solidFill>
                        <a:effectLst/>
                        <a:uLnTx/>
                        <a:uFillTx/>
                        <a:latin typeface="Meiryo"/>
                        <a:ea typeface="Meiryo"/>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　</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　＋</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制作・掲載費（都度見積もり</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50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endParaRPr>
                    </a:p>
                    <a:p>
                      <a:pPr marL="179070" marR="0" lvl="0" indent="-179070" algn="l" defTabSz="914400" rtl="0" eaLnBrk="1" fontAlgn="auto" latinLnBrk="0" hangingPunct="1">
                        <a:lnSpc>
                          <a:spcPct val="100000"/>
                        </a:lnSpc>
                        <a:spcBef>
                          <a:spcPts val="0"/>
                        </a:spcBef>
                        <a:spcAft>
                          <a:spcPts val="0"/>
                        </a:spcAft>
                        <a:buClrTx/>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誘導広告は、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広告 ディスプレイ広告（予約型／運用型）、</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LINE</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rPr>
                        <a:t>の広告商品から自由選択</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上記の誘導広告費は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広告 ディスプレイ広告（運用型）</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場合の金額。</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 </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  </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Yahoo!</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mn-ea"/>
                          <a:cs typeface="+mn-cs"/>
                        </a:rPr>
                        <a:t>広告 ディスプレイ広告（予約型）、</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予約型の場合は</a:t>
                      </a:r>
                      <a:r>
                        <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500</a:t>
                      </a:r>
                      <a:r>
                        <a:rPr kumimoji="1" lang="ja-JP" altLang="en-US"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rPr>
                        <a:t>万円～</a:t>
                      </a:r>
                      <a:endParaRPr kumimoji="1" lang="en-US" altLang="ja-JP" sz="900" b="0" i="0" u="none" strike="noStrike" kern="1200" cap="none" spc="0" normalizeH="0" baseline="0" noProof="0" dirty="0">
                        <a:ln>
                          <a:noFill/>
                        </a:ln>
                        <a:solidFill>
                          <a:srgbClr val="0D0D0D"/>
                        </a:solidFill>
                        <a:effectLst/>
                        <a:uLnTx/>
                        <a:uFillTx/>
                        <a:latin typeface="メイリオ" panose="020B0604030504040204" pitchFamily="50" charset="-128"/>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制作費は企画内容によって、概算価格より上積みとなる場合があります</a:t>
                      </a:r>
                      <a:endParaRPr kumimoji="1" lang="en-US" altLang="ja-JP" sz="900" b="0" i="0" u="none" strike="noStrike" kern="1200" cap="none" spc="0" normalizeH="0" baseline="0" noProof="0" dirty="0">
                        <a:ln>
                          <a:noFill/>
                        </a:ln>
                        <a:solidFill>
                          <a:srgbClr val="0D0D0D"/>
                        </a:solidFill>
                        <a:effectLst/>
                        <a:uLnTx/>
                        <a:uFillTx/>
                        <a:latin typeface="+mn-lt"/>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制作・掲載費には、編集誘導枠、およびメールマガジン分も含まれます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rgbClr val="0D0D0D"/>
                          </a:solidFill>
                          <a:latin typeface="+mn-ea"/>
                          <a:ea typeface="+mn-ea"/>
                          <a:cs typeface="メイリオ" panose="020B0604030504040204" pitchFamily="50" charset="-128"/>
                        </a:rPr>
                        <a:t>掲載開始の</a:t>
                      </a:r>
                      <a:r>
                        <a:rPr kumimoji="1" lang="en-US" altLang="ja-JP" sz="1050" kern="1200" noProof="0" dirty="0">
                          <a:solidFill>
                            <a:srgbClr val="0D0D0D"/>
                          </a:solidFill>
                          <a:latin typeface="+mn-ea"/>
                          <a:ea typeface="+mn-ea"/>
                          <a:cs typeface="メイリオ" panose="020B0604030504040204" pitchFamily="50" charset="-128"/>
                        </a:rPr>
                        <a:t>2</a:t>
                      </a:r>
                      <a:r>
                        <a:rPr kumimoji="1" lang="ja-JP" altLang="en-US" sz="1050" kern="1200" noProof="0" dirty="0">
                          <a:solidFill>
                            <a:srgbClr val="0D0D0D"/>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rgbClr val="0D0D0D"/>
                        </a:solidFill>
                        <a:effectLst/>
                        <a:uLnTx/>
                        <a:uFillTx/>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gridSpan="2">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掲載開始の</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2</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か月前 </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●スポンサードコンテンツ</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PR:</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掲載開始の</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1.5</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か月半前 </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掲載開始の</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2</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か月半前</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Verdana" pitchFamily="34" charset="0"/>
                        </a:rPr>
                        <a:t>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err="1">
                          <a:solidFill>
                            <a:srgbClr val="0D0D0D"/>
                          </a:solidFill>
                          <a:latin typeface="+mn-ea"/>
                          <a:ea typeface="+mn-ea"/>
                          <a:cs typeface="Verdana"/>
                        </a:rPr>
                        <a:t>carview</a:t>
                      </a:r>
                      <a:r>
                        <a:rPr lang="en-US" altLang="ja-JP" sz="1050" dirty="0">
                          <a:solidFill>
                            <a:srgbClr val="0D0D0D"/>
                          </a:solidFill>
                          <a:latin typeface="+mn-ea"/>
                          <a:ea typeface="+mn-ea"/>
                          <a:cs typeface="Verdana"/>
                        </a:rPr>
                        <a:t>!</a:t>
                      </a:r>
                      <a:r>
                        <a:rPr lang="ja-JP" altLang="en-US" sz="1050">
                          <a:solidFill>
                            <a:srgbClr val="0D0D0D"/>
                          </a:solidFill>
                          <a:latin typeface="+mn-ea"/>
                          <a:ea typeface="+mn-ea"/>
                          <a:cs typeface="Verdana"/>
                        </a:rPr>
                        <a:t>の編成方針と合致しないものについてはお断りさせていただく場合があります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最長で掲載開始日より</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年間の掲載が可能です。ただし</a:t>
                      </a:r>
                      <a:r>
                        <a:rPr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サストモ内の</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編集誘導は、最初の</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か月間のみの掲載となります。</a:t>
                      </a:r>
                      <a:endParaRPr lang="ja-JP" altLang="en-US" sz="1050" dirty="0">
                        <a:solidFill>
                          <a:srgbClr val="0D0D0D"/>
                        </a:solidFill>
                        <a:latin typeface="+mn-ea"/>
                        <a:ea typeface="+mn-ea"/>
                        <a:cs typeface="Verdan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最長で掲載開始日より</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年間の掲載が可能です。ただし</a:t>
                      </a:r>
                      <a:r>
                        <a:rPr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サストモ内の</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編集誘導は、最初の</a:t>
                      </a:r>
                      <a:r>
                        <a:rPr kumimoji="1" lang="en-US" altLang="ja-JP"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mn-ea"/>
                          <a:ea typeface="+mn-ea"/>
                          <a:cs typeface="Meiryo UI" panose="020B0604030504040204" pitchFamily="50" charset="-128"/>
                        </a:rPr>
                        <a:t>か月間のみの掲載となります。</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
        <p:nvSpPr>
          <p:cNvPr id="6" name="テキスト ボックス 5">
            <a:extLst>
              <a:ext uri="{FF2B5EF4-FFF2-40B4-BE49-F238E27FC236}">
                <a16:creationId xmlns:a16="http://schemas.microsoft.com/office/drawing/2014/main" id="{F6054B62-730F-2213-AD7E-DDF2DEB27C27}"/>
              </a:ext>
            </a:extLst>
          </p:cNvPr>
          <p:cNvSpPr txBox="1"/>
          <p:nvPr/>
        </p:nvSpPr>
        <p:spPr>
          <a:xfrm>
            <a:off x="7736934" y="6627168"/>
            <a:ext cx="4455066" cy="230832"/>
          </a:xfrm>
          <a:prstGeom prst="rect">
            <a:avLst/>
          </a:prstGeom>
          <a:noFill/>
        </p:spPr>
        <p:txBody>
          <a:bodyPr wrap="none" rtlCol="0">
            <a:spAutoFit/>
          </a:bodyPr>
          <a:lstStyle/>
          <a:p>
            <a:r>
              <a:rPr lang="en-US" altLang="ja-JP" sz="900" dirty="0">
                <a:solidFill>
                  <a:srgbClr val="0D0D0D"/>
                </a:solidFill>
                <a:latin typeface="+mn-ea"/>
                <a:cs typeface="Verdana"/>
              </a:rPr>
              <a:t>※</a:t>
            </a:r>
            <a:r>
              <a:rPr lang="ja-JP" altLang="en-US" sz="900" dirty="0">
                <a:solidFill>
                  <a:srgbClr val="0D0D0D"/>
                </a:solidFill>
                <a:latin typeface="+mn-ea"/>
                <a:cs typeface="Verdana"/>
              </a:rPr>
              <a:t>価格は全て税別　</a:t>
            </a:r>
            <a:r>
              <a:rPr lang="en-US" altLang="ja-JP" sz="900" dirty="0">
                <a:solidFill>
                  <a:srgbClr val="0D0D0D"/>
                </a:solidFill>
                <a:latin typeface="+mn-ea"/>
                <a:cs typeface="Verdana"/>
              </a:rPr>
              <a:t>※</a:t>
            </a:r>
            <a:r>
              <a:rPr lang="ja-JP" altLang="en-US" sz="900" dirty="0">
                <a:solidFill>
                  <a:srgbClr val="0D0D0D"/>
                </a:solidFill>
                <a:latin typeface="+mn-ea"/>
                <a:cs typeface="Verdana"/>
              </a:rPr>
              <a:t>スペック詳細は各商品のセールスシートでご確認ください</a:t>
            </a:r>
            <a:endParaRPr lang="ja-JP" altLang="en-US" sz="900" dirty="0"/>
          </a:p>
        </p:txBody>
      </p:sp>
    </p:spTree>
    <p:extLst>
      <p:ext uri="{BB962C8B-B14F-4D97-AF65-F5344CB8AC3E}">
        <p14:creationId xmlns:p14="http://schemas.microsoft.com/office/powerpoint/2010/main" val="3379695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A1699-3023-7FE6-625B-6B09714C90F8}"/>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13D36F4-41D6-94A3-9735-FB20689A0490}"/>
              </a:ext>
            </a:extLst>
          </p:cNvPr>
          <p:cNvSpPr>
            <a:spLocks noGrp="1"/>
          </p:cNvSpPr>
          <p:nvPr>
            <p:ph type="body" sz="quarter" idx="10"/>
          </p:nvPr>
        </p:nvSpPr>
        <p:spPr/>
        <p:txBody>
          <a:bodyPr/>
          <a:lstStyle/>
          <a:p>
            <a:r>
              <a:rPr lang="ja-JP" altLang="en-US" dirty="0">
                <a:solidFill>
                  <a:srgbClr val="000048"/>
                </a:solidFill>
              </a:rPr>
              <a:t>商品一覧</a:t>
            </a:r>
            <a:endParaRPr kumimoji="1" lang="ja-JP" altLang="en-US" sz="1600" dirty="0">
              <a:solidFill>
                <a:srgbClr val="000048"/>
              </a:solidFill>
            </a:endParaRPr>
          </a:p>
        </p:txBody>
      </p:sp>
      <p:graphicFrame>
        <p:nvGraphicFramePr>
          <p:cNvPr id="2" name="表 1">
            <a:extLst>
              <a:ext uri="{FF2B5EF4-FFF2-40B4-BE49-F238E27FC236}">
                <a16:creationId xmlns:a16="http://schemas.microsoft.com/office/drawing/2014/main" id="{66D1630D-545E-1449-273F-A943229DB742}"/>
              </a:ext>
            </a:extLst>
          </p:cNvPr>
          <p:cNvGraphicFramePr>
            <a:graphicFrameLocks noGrp="1"/>
          </p:cNvGraphicFramePr>
          <p:nvPr>
            <p:extLst>
              <p:ext uri="{D42A27DB-BD31-4B8C-83A1-F6EECF244321}">
                <p14:modId xmlns:p14="http://schemas.microsoft.com/office/powerpoint/2010/main" val="1969255760"/>
              </p:ext>
            </p:extLst>
          </p:nvPr>
        </p:nvGraphicFramePr>
        <p:xfrm>
          <a:off x="156000" y="928697"/>
          <a:ext cx="11880000" cy="5664060"/>
        </p:xfrm>
        <a:graphic>
          <a:graphicData uri="http://schemas.openxmlformats.org/drawingml/2006/table">
            <a:tbl>
              <a:tblPr firstCol="1" bandRow="1"/>
              <a:tblGrid>
                <a:gridCol w="1044768">
                  <a:extLst>
                    <a:ext uri="{9D8B030D-6E8A-4147-A177-3AD203B41FA5}">
                      <a16:colId xmlns:a16="http://schemas.microsoft.com/office/drawing/2014/main" val="792911817"/>
                    </a:ext>
                  </a:extLst>
                </a:gridCol>
                <a:gridCol w="947030">
                  <a:extLst>
                    <a:ext uri="{9D8B030D-6E8A-4147-A177-3AD203B41FA5}">
                      <a16:colId xmlns:a16="http://schemas.microsoft.com/office/drawing/2014/main" val="3453418469"/>
                    </a:ext>
                  </a:extLst>
                </a:gridCol>
                <a:gridCol w="4944101">
                  <a:extLst>
                    <a:ext uri="{9D8B030D-6E8A-4147-A177-3AD203B41FA5}">
                      <a16:colId xmlns:a16="http://schemas.microsoft.com/office/drawing/2014/main" val="844676303"/>
                    </a:ext>
                  </a:extLst>
                </a:gridCol>
                <a:gridCol w="4944101">
                  <a:extLst>
                    <a:ext uri="{9D8B030D-6E8A-4147-A177-3AD203B41FA5}">
                      <a16:colId xmlns:a16="http://schemas.microsoft.com/office/drawing/2014/main" val="362094910"/>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ファイナンス　タイアップ</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スポーツナビ　タイアップ</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カスタマイズ型</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専門家による監修にてコンテンツ企画・制作を行い、金融商品や株価などのファイナンス情報を探索中（金融商品に興味があるユーザー）に対し、メッセージを届けます。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スポーツ系ウェブメディアでは圧倒的</a:t>
                      </a:r>
                      <a:r>
                        <a:rPr kumimoji="1" lang="en-US" altLang="ja-JP" sz="1050" b="0" kern="1200" dirty="0">
                          <a:solidFill>
                            <a:srgbClr val="0D0D0D"/>
                          </a:solidFill>
                          <a:latin typeface="+mn-ea"/>
                          <a:ea typeface="+mn-ea"/>
                          <a:cs typeface="+mn-cs"/>
                        </a:rPr>
                        <a:t>No.1*</a:t>
                      </a:r>
                      <a:r>
                        <a:rPr kumimoji="1" lang="ja-JP" altLang="en-US" sz="1050" b="0" kern="1200" dirty="0">
                          <a:solidFill>
                            <a:srgbClr val="0D0D0D"/>
                          </a:solidFill>
                          <a:latin typeface="+mn-ea"/>
                          <a:ea typeface="+mn-ea"/>
                          <a:cs typeface="+mn-cs"/>
                        </a:rPr>
                        <a:t>のスポーツナビが、ユーザーに支持される編集力を生かして、広告主様やその商品の魅力を伝えます。</a:t>
                      </a:r>
                    </a:p>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5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2026</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年</a:t>
                      </a: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9</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月</a:t>
                      </a:r>
                      <a:r>
                        <a:rPr kumimoji="1" lang="en-US" altLang="ja-JP" sz="1050" b="0" i="0" u="none" strike="noStrike" kern="1200" cap="none" spc="0" normalizeH="0" baseline="0" noProof="0" dirty="0">
                          <a:ln>
                            <a:noFill/>
                          </a:ln>
                          <a:solidFill>
                            <a:srgbClr val="0D0D0D"/>
                          </a:solidFill>
                          <a:effectLst/>
                          <a:uLnTx/>
                          <a:uFillTx/>
                          <a:latin typeface="+mj-ea"/>
                          <a:ea typeface="+mj-ea"/>
                          <a:cs typeface="+mn-cs"/>
                        </a:rPr>
                        <a:t>30</a:t>
                      </a:r>
                      <a:r>
                        <a:rPr kumimoji="1" lang="ja-JP" altLang="en-US" sz="1050" b="0" i="0" u="none" strike="noStrike" kern="1200" cap="none" spc="0" normalizeH="0" baseline="0" noProof="0" dirty="0">
                          <a:ln>
                            <a:noFill/>
                          </a:ln>
                          <a:solidFill>
                            <a:srgbClr val="0D0D0D"/>
                          </a:solidFill>
                          <a:effectLst/>
                          <a:uLnTx/>
                          <a:uFillTx/>
                          <a:latin typeface="+mj-ea"/>
                          <a:ea typeface="+mj-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endParaRPr kumimoji="1" lang="ja-JP" altLang="en-US"/>
                    </a:p>
                  </a:txBody>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mn-cs"/>
                        </a:rPr>
                        <a:t>〇</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メイリオ" panose="020B0604030504040204" pitchFamily="50" charset="-128"/>
                        </a:rPr>
                        <a:t>〇</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mn-cs"/>
                        </a:rPr>
                        <a:t>任意で追加購入</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kumimoji="1" lang="ja-JP" altLang="en-US" sz="1050" kern="1200" dirty="0">
                          <a:solidFill>
                            <a:srgbClr val="0D0D0D"/>
                          </a:solidFill>
                          <a:latin typeface="+mn-ea"/>
                          <a:ea typeface="+mn-ea"/>
                          <a:cs typeface="メイリオ" panose="020B0604030504040204" pitchFamily="50" charset="-128"/>
                        </a:rPr>
                        <a:t>・掲載場所：</a:t>
                      </a:r>
                      <a:r>
                        <a:rPr lang="en-US" altLang="ja-JP" sz="1050" dirty="0">
                          <a:solidFill>
                            <a:srgbClr val="0D0D0D"/>
                          </a:solidFill>
                          <a:latin typeface="+mn-ea"/>
                          <a:ea typeface="+mn-ea"/>
                        </a:rPr>
                        <a:t>Yahoo!</a:t>
                      </a:r>
                      <a:r>
                        <a:rPr lang="ja-JP" altLang="en-US" sz="1050" dirty="0">
                          <a:solidFill>
                            <a:srgbClr val="0D0D0D"/>
                          </a:solidFill>
                          <a:latin typeface="+mn-ea"/>
                          <a:ea typeface="+mn-ea"/>
                        </a:rPr>
                        <a:t>ファイナンス</a:t>
                      </a:r>
                      <a:r>
                        <a:rPr kumimoji="1" lang="ja-JP" altLang="en-US" sz="1050" kern="1200" dirty="0">
                          <a:solidFill>
                            <a:srgbClr val="0D0D0D"/>
                          </a:solidFill>
                          <a:latin typeface="+mn-ea"/>
                          <a:ea typeface="+mn-ea"/>
                          <a:cs typeface="メイリオ" panose="020B0604030504040204" pitchFamily="50" charset="-128"/>
                        </a:rPr>
                        <a:t>内</a:t>
                      </a:r>
                      <a:r>
                        <a:rPr kumimoji="1" lang="ja-JP" altLang="en-US" sz="1050" kern="1200" baseline="0" dirty="0">
                          <a:solidFill>
                            <a:srgbClr val="0D0D0D"/>
                          </a:solidFill>
                          <a:latin typeface="+mn-ea"/>
                          <a:ea typeface="+mn-ea"/>
                          <a:cs typeface="メイリオ" panose="020B0604030504040204" pitchFamily="50" charset="-128"/>
                        </a:rPr>
                        <a:t> </a:t>
                      </a:r>
                      <a:r>
                        <a:rPr kumimoji="1" lang="ja-JP" altLang="en-US" sz="1050" kern="1200" dirty="0">
                          <a:solidFill>
                            <a:srgbClr val="0D0D0D"/>
                          </a:solidFill>
                          <a:latin typeface="+mn-ea"/>
                          <a:ea typeface="+mn-ea"/>
                          <a:cs typeface="メイリオ" panose="020B0604030504040204" pitchFamily="50" charset="-128"/>
                        </a:rPr>
                        <a:t>特設ページ</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・デバイス：</a:t>
                      </a:r>
                      <a:r>
                        <a:rPr kumimoji="1" lang="en-US" altLang="ja-JP" sz="1050" kern="1200" dirty="0">
                          <a:solidFill>
                            <a:srgbClr val="0D0D0D"/>
                          </a:solidFill>
                          <a:latin typeface="+mn-ea"/>
                          <a:ea typeface="+mn-ea"/>
                          <a:cs typeface="メイリオ" panose="020B0604030504040204" pitchFamily="50" charset="-128"/>
                        </a:rPr>
                        <a:t>PC</a:t>
                      </a:r>
                      <a:r>
                        <a:rPr kumimoji="1" lang="ja-JP" altLang="en-US" sz="1050" kern="1200" dirty="0">
                          <a:solidFill>
                            <a:srgbClr val="0D0D0D"/>
                          </a:solidFill>
                          <a:latin typeface="+mn-ea"/>
                          <a:ea typeface="+mn-ea"/>
                          <a:cs typeface="メイリオ" panose="020B0604030504040204" pitchFamily="50" charset="-128"/>
                        </a:rPr>
                        <a:t>・スマートフォン</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・ページ数：</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ページ程度</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ja-JP" altLang="en-US" sz="1050">
                          <a:solidFill>
                            <a:srgbClr val="0D0D0D"/>
                          </a:solidFill>
                          <a:latin typeface="+mn-ea"/>
                          <a:ea typeface="+mn-ea"/>
                          <a:cs typeface="メイリオ" panose="020B0604030504040204" pitchFamily="50" charset="-128"/>
                        </a:rPr>
                        <a:t>・掲載場所：スポーツナビ内 特設ページ</a:t>
                      </a:r>
                      <a:endParaRPr lang="ja-JP"/>
                    </a:p>
                    <a:p>
                      <a:pPr marL="0" marR="0" lvl="0" indent="0" algn="l" defTabSz="914400">
                        <a:lnSpc>
                          <a:spcPct val="100000"/>
                        </a:lnSpc>
                        <a:spcBef>
                          <a:spcPts val="0"/>
                        </a:spcBef>
                        <a:spcAft>
                          <a:spcPts val="0"/>
                        </a:spcAft>
                        <a:buClrTx/>
                        <a:buSzTx/>
                        <a:buFontTx/>
                        <a:buNone/>
                        <a:tabLst/>
                        <a:defRPr/>
                      </a:pPr>
                      <a:r>
                        <a:rPr lang="ja-JP" altLang="en-US" sz="1050">
                          <a:solidFill>
                            <a:srgbClr val="0D0D0D"/>
                          </a:solidFill>
                          <a:latin typeface="+mn-ea"/>
                          <a:ea typeface="+mn-ea"/>
                          <a:cs typeface="メイリオ" panose="020B0604030504040204" pitchFamily="50" charset="-128"/>
                        </a:rPr>
                        <a:t>・デバイス：</a:t>
                      </a:r>
                      <a:r>
                        <a:rPr lang="en-US" altLang="ja-JP" sz="1050" dirty="0">
                          <a:solidFill>
                            <a:srgbClr val="0D0D0D"/>
                          </a:solidFill>
                          <a:latin typeface="+mn-ea"/>
                          <a:ea typeface="+mn-ea"/>
                          <a:cs typeface="メイリオ" panose="020B0604030504040204" pitchFamily="50" charset="-128"/>
                        </a:rPr>
                        <a:t>PC</a:t>
                      </a:r>
                      <a:r>
                        <a:rPr lang="ja-JP" altLang="en-US" sz="1050">
                          <a:solidFill>
                            <a:srgbClr val="0D0D0D"/>
                          </a:solidFill>
                          <a:latin typeface="+mn-ea"/>
                          <a:ea typeface="+mn-ea"/>
                          <a:cs typeface="メイリオ" panose="020B0604030504040204" pitchFamily="50" charset="-128"/>
                        </a:rPr>
                        <a:t>・スマートフォン</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・ページ数：</a:t>
                      </a:r>
                      <a:r>
                        <a:rPr lang="en-US" altLang="ja-JP" sz="1050" dirty="0">
                          <a:solidFill>
                            <a:srgbClr val="0D0D0D"/>
                          </a:solidFill>
                          <a:latin typeface="+mn-ea"/>
                          <a:ea typeface="+mn-ea"/>
                          <a:cs typeface="メイリオ" panose="020B0604030504040204" pitchFamily="50" charset="-128"/>
                        </a:rPr>
                        <a:t>5</a:t>
                      </a:r>
                      <a:r>
                        <a:rPr lang="ja-JP" altLang="en-US" sz="1050" dirty="0">
                          <a:solidFill>
                            <a:srgbClr val="0D0D0D"/>
                          </a:solidFill>
                          <a:latin typeface="+mn-ea"/>
                          <a:ea typeface="+mn-ea"/>
                          <a:cs typeface="メイリオ" panose="020B0604030504040204" pitchFamily="50" charset="-128"/>
                        </a:rPr>
                        <a:t>ページ程度</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メイリオ" panose="020B0604030504040204" pitchFamily="50" charset="-128"/>
                        </a:rPr>
                        <a:t>・ページ内の広告枠：</a:t>
                      </a:r>
                      <a:r>
                        <a:rPr lang="en-US" altLang="ja-JP" sz="1050" dirty="0">
                          <a:solidFill>
                            <a:srgbClr val="0D0D0D"/>
                          </a:solidFill>
                          <a:latin typeface="+mn-ea"/>
                          <a:ea typeface="+mn-ea"/>
                          <a:cs typeface="メイリオ" panose="020B0604030504040204" pitchFamily="50" charset="-128"/>
                        </a:rPr>
                        <a:t>PC</a:t>
                      </a:r>
                      <a:r>
                        <a:rPr lang="ja-JP" altLang="en-US" sz="1050" dirty="0">
                          <a:solidFill>
                            <a:srgbClr val="0D0D0D"/>
                          </a:solidFill>
                          <a:latin typeface="+mn-ea"/>
                          <a:ea typeface="+mn-ea"/>
                          <a:cs typeface="メイリオ" panose="020B0604030504040204" pitchFamily="50" charset="-128"/>
                        </a:rPr>
                        <a:t>：プライムディスプレイ　</a:t>
                      </a:r>
                      <a:r>
                        <a:rPr lang="en-US" altLang="ja-JP" sz="1050" dirty="0">
                          <a:solidFill>
                            <a:srgbClr val="0D0D0D"/>
                          </a:solidFill>
                          <a:latin typeface="+mn-ea"/>
                          <a:ea typeface="+mn-ea"/>
                          <a:cs typeface="メイリオ" panose="020B0604030504040204" pitchFamily="50" charset="-128"/>
                        </a:rPr>
                        <a:t>SP</a:t>
                      </a:r>
                      <a:r>
                        <a:rPr lang="ja-JP" altLang="en-US" sz="1050" dirty="0">
                          <a:solidFill>
                            <a:srgbClr val="0D0D0D"/>
                          </a:solidFill>
                          <a:latin typeface="+mn-ea"/>
                          <a:ea typeface="+mn-ea"/>
                          <a:cs typeface="メイリオ" panose="020B0604030504040204" pitchFamily="50" charset="-128"/>
                        </a:rPr>
                        <a:t>：スマートディスプレイ</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ea"/>
                          <a:ea typeface="+mn-ea"/>
                          <a:cs typeface="メイリオ" panose="020B0604030504040204" pitchFamily="50" charset="-128"/>
                        </a:rPr>
                        <a:t>～</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か月間（平日掲載開始）</a:t>
                      </a:r>
                      <a:endParaRPr kumimoji="1" lang="en-US" altLang="ja-JP" sz="1050" kern="1200" dirty="0">
                        <a:solidFill>
                          <a:srgbClr val="0D0D0D"/>
                        </a:solidFill>
                        <a:latin typeface="+mn-ea"/>
                        <a:ea typeface="+mn-ea"/>
                        <a:cs typeface="メイリオ" panose="020B0604030504040204" pitchFamily="50" charset="-128"/>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6488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誘導費</a:t>
                      </a:r>
                      <a:r>
                        <a:rPr kumimoji="1" lang="en-US" altLang="ja-JP" sz="1050" b="0" u="none" strike="noStrike" kern="1200" cap="none" spc="0" normalizeH="0" baseline="0" noProof="0" dirty="0">
                          <a:ln>
                            <a:noFill/>
                          </a:ln>
                          <a:solidFill>
                            <a:srgbClr val="0D0D0D"/>
                          </a:solidFill>
                          <a:effectLst/>
                          <a:uLnTx/>
                          <a:uFillTx/>
                          <a:latin typeface="+mn-ea"/>
                          <a:ea typeface="+mn-ea"/>
                        </a:rPr>
                        <a:t>550</a:t>
                      </a:r>
                      <a:r>
                        <a:rPr kumimoji="1" lang="ja-JP" altLang="en-US" sz="1050" b="0" u="none" strike="noStrike" kern="1200" cap="none" spc="0" normalizeH="0" baseline="0" noProof="0" dirty="0">
                          <a:ln>
                            <a:noFill/>
                          </a:ln>
                          <a:solidFill>
                            <a:srgbClr val="0D0D0D"/>
                          </a:solidFill>
                          <a:effectLst/>
                          <a:uLnTx/>
                          <a:uFillTx/>
                          <a:latin typeface="+mn-ea"/>
                          <a:ea typeface="+mn-ea"/>
                        </a:rPr>
                        <a:t>万円</a:t>
                      </a: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タイアップページの制作・掲載・編集誘導枠の制作費（</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都度見積もり</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150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r>
                        <a:rPr kumimoji="1" lang="ja-JP" altLang="en-US" sz="1050" b="0" u="none" strike="noStrike" kern="1200" cap="none" spc="0" normalizeH="0" baseline="0" noProof="0" dirty="0">
                          <a:ln>
                            <a:noFill/>
                          </a:ln>
                          <a:solidFill>
                            <a:srgbClr val="0D0D0D"/>
                          </a:solidFill>
                          <a:effectLst/>
                          <a:uLnTx/>
                          <a:uFillTx/>
                          <a:latin typeface="+mn-ea"/>
                          <a:ea typeface="+mn-ea"/>
                        </a:rPr>
                        <a:t>）</a:t>
                      </a:r>
                      <a:endParaRPr kumimoji="1" lang="en-US" altLang="ja-JP" sz="1050" b="0" u="none" strike="noStrike" kern="1200" cap="none" spc="0" normalizeH="0" baseline="0" noProof="0" dirty="0">
                        <a:ln>
                          <a:noFill/>
                        </a:ln>
                        <a:solidFill>
                          <a:srgbClr val="0D0D0D"/>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rgbClr val="0D0D0D"/>
                          </a:solidFill>
                          <a:effectLst/>
                          <a:uLnTx/>
                          <a:uFillTx/>
                          <a:latin typeface="+mn-lt"/>
                          <a:ea typeface="+mn-ea"/>
                          <a:cs typeface="+mn-cs"/>
                        </a:rPr>
                        <a:t>＜誘導費の内訳＞</a:t>
                      </a:r>
                      <a:endParaRPr kumimoji="1" lang="en-US" altLang="ja-JP" sz="1050" b="0" i="0" u="none" strike="noStrike" kern="1200" cap="none" spc="0" normalizeH="0" baseline="0" noProof="0" dirty="0">
                        <a:ln>
                          <a:noFill/>
                        </a:ln>
                        <a:solidFill>
                          <a:srgbClr val="0D0D0D"/>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a:t>
                      </a:r>
                      <a:r>
                        <a:rPr kumimoji="1" lang="en-US" altLang="ja-JP" sz="1050" b="0" u="none" strike="noStrike" kern="1200" cap="none" spc="0" normalizeH="0" baseline="0" noProof="0" dirty="0">
                          <a:ln>
                            <a:noFill/>
                          </a:ln>
                          <a:solidFill>
                            <a:srgbClr val="0D0D0D"/>
                          </a:solidFill>
                          <a:effectLst/>
                          <a:uLnTx/>
                          <a:uFillTx/>
                          <a:latin typeface="+mn-ea"/>
                          <a:ea typeface="+mn-ea"/>
                        </a:rPr>
                        <a:t>400</a:t>
                      </a:r>
                      <a:r>
                        <a:rPr kumimoji="1" lang="ja-JP" altLang="en-US" sz="1050" b="0" u="none" strike="noStrike" kern="1200" cap="none" spc="0" normalizeH="0" baseline="0" noProof="0" dirty="0">
                          <a:ln>
                            <a:noFill/>
                          </a:ln>
                          <a:solidFill>
                            <a:srgbClr val="0D0D0D"/>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・広告誘導：</a:t>
                      </a:r>
                      <a:r>
                        <a:rPr kumimoji="1" lang="en-US" altLang="ja-JP" sz="1050" b="0" u="none" strike="noStrike" kern="1200" cap="none" spc="0" normalizeH="0" baseline="0" noProof="0" dirty="0">
                          <a:ln>
                            <a:noFill/>
                          </a:ln>
                          <a:solidFill>
                            <a:srgbClr val="0D0D0D"/>
                          </a:solidFill>
                          <a:effectLst/>
                          <a:uLnTx/>
                          <a:uFillTx/>
                          <a:latin typeface="+mn-ea"/>
                          <a:ea typeface="+mn-ea"/>
                        </a:rPr>
                        <a:t>150</a:t>
                      </a:r>
                      <a:r>
                        <a:rPr kumimoji="1" lang="ja-JP" altLang="en-US" sz="1050" b="0" u="none" strike="noStrike" kern="1200" cap="none" spc="0" normalizeH="0" baseline="0" noProof="0" dirty="0">
                          <a:ln>
                            <a:noFill/>
                          </a:ln>
                          <a:solidFill>
                            <a:srgbClr val="0D0D0D"/>
                          </a:solidFill>
                          <a:effectLst/>
                          <a:uLnTx/>
                          <a:uFillTx/>
                          <a:latin typeface="+mn-ea"/>
                          <a:ea typeface="+mn-ea"/>
                        </a:rPr>
                        <a:t>万円</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u="none" strike="noStrike" kern="1200" cap="none" spc="0" normalizeH="0" baseline="0" noProof="0" dirty="0">
                          <a:ln>
                            <a:noFill/>
                          </a:ln>
                          <a:solidFill>
                            <a:srgbClr val="0D0D0D"/>
                          </a:solidFill>
                          <a:effectLst/>
                          <a:uLnTx/>
                          <a:uFillTx/>
                          <a:latin typeface="+mn-ea"/>
                          <a:ea typeface="+mn-ea"/>
                        </a:rPr>
                        <a:t>※</a:t>
                      </a:r>
                      <a:r>
                        <a:rPr kumimoji="1" lang="ja-JP" altLang="en-US" sz="900" b="0" u="none" strike="noStrike" kern="1200" cap="none" spc="0" normalizeH="0" baseline="0" noProof="0" dirty="0">
                          <a:ln>
                            <a:noFill/>
                          </a:ln>
                          <a:solidFill>
                            <a:srgbClr val="0D0D0D"/>
                          </a:solidFill>
                          <a:effectLst/>
                          <a:uLnTx/>
                          <a:uFillTx/>
                          <a:latin typeface="+mn-ea"/>
                          <a:ea typeface="+mn-ea"/>
                        </a:rPr>
                        <a:t>広告誘導は、</a:t>
                      </a:r>
                      <a:r>
                        <a:rPr kumimoji="1" lang="en-US" altLang="ja-JP" sz="900" b="0" u="none" strike="noStrike" kern="1200" cap="none" spc="0" normalizeH="0" baseline="0" noProof="0" dirty="0">
                          <a:ln>
                            <a:noFill/>
                          </a:ln>
                          <a:solidFill>
                            <a:srgbClr val="0D0D0D"/>
                          </a:solidFill>
                          <a:effectLst/>
                          <a:uLnTx/>
                          <a:uFillTx/>
                          <a:latin typeface="+mn-ea"/>
                          <a:ea typeface="+mn-ea"/>
                        </a:rPr>
                        <a:t>Yahoo!</a:t>
                      </a:r>
                      <a:r>
                        <a:rPr kumimoji="1" lang="ja-JP" altLang="en-US" sz="900" b="0" u="none" strike="noStrike" kern="1200" cap="none" spc="0" normalizeH="0" baseline="0" noProof="0" dirty="0">
                          <a:ln>
                            <a:noFill/>
                          </a:ln>
                          <a:solidFill>
                            <a:srgbClr val="0D0D0D"/>
                          </a:solidFill>
                          <a:effectLst/>
                          <a:uLnTx/>
                          <a:uFillTx/>
                          <a:latin typeface="+mn-ea"/>
                          <a:ea typeface="+mn-ea"/>
                        </a:rPr>
                        <a:t>広告 ディスプレイ広告（予約型）</a:t>
                      </a:r>
                      <a:r>
                        <a:rPr kumimoji="1" lang="en-US" altLang="ja-JP" sz="900" b="0" u="none" strike="noStrike" kern="1200" cap="none" spc="0" normalizeH="0" baseline="0" noProof="0" dirty="0">
                          <a:ln>
                            <a:noFill/>
                          </a:ln>
                          <a:solidFill>
                            <a:srgbClr val="0D0D0D"/>
                          </a:solidFill>
                          <a:effectLst/>
                          <a:uLnTx/>
                          <a:uFillTx/>
                          <a:latin typeface="+mn-ea"/>
                          <a:ea typeface="+mn-ea"/>
                        </a:rPr>
                        <a:t>Yahoo!</a:t>
                      </a:r>
                      <a:r>
                        <a:rPr kumimoji="1" lang="ja-JP" altLang="en-US" sz="900" b="0" u="none" strike="noStrike" kern="1200" cap="none" spc="0" normalizeH="0" baseline="0" noProof="0" dirty="0">
                          <a:ln>
                            <a:noFill/>
                          </a:ln>
                          <a:solidFill>
                            <a:srgbClr val="0D0D0D"/>
                          </a:solidFill>
                          <a:effectLst/>
                          <a:uLnTx/>
                          <a:uFillTx/>
                          <a:latin typeface="+mn-ea"/>
                          <a:ea typeface="+mn-ea"/>
                        </a:rPr>
                        <a:t>ファイナンス商品より選定</a:t>
                      </a: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0D0D0D"/>
                          </a:solidFill>
                          <a:effectLst/>
                          <a:uLnTx/>
                          <a:uFillTx/>
                          <a:latin typeface="+mn-lt"/>
                          <a:ea typeface="+mn-ea"/>
                        </a:rPr>
                        <a:t>※</a:t>
                      </a:r>
                      <a:r>
                        <a:rPr kumimoji="1" lang="ja-JP" altLang="en-US" sz="900" b="0" u="none" strike="noStrike" kern="1200" cap="none" spc="0" normalizeH="0" baseline="0" noProof="0" dirty="0">
                          <a:ln>
                            <a:noFill/>
                          </a:ln>
                          <a:solidFill>
                            <a:srgbClr val="0D0D0D"/>
                          </a:solidFill>
                          <a:effectLst/>
                          <a:uLnTx/>
                          <a:uFillTx/>
                          <a:latin typeface="+mn-lt"/>
                          <a:ea typeface="+mn-ea"/>
                        </a:rPr>
                        <a:t>制作費は企画内容によって、概算価格より上積みとなる場合があります</a:t>
                      </a:r>
                      <a:endParaRPr kumimoji="1" lang="en-US" altLang="ja-JP" sz="900" b="0" u="none" strike="noStrike" kern="1200" cap="none" spc="0" normalizeH="0" baseline="0" noProof="0" dirty="0">
                        <a:ln>
                          <a:noFill/>
                        </a:ln>
                        <a:solidFill>
                          <a:srgbClr val="0D0D0D"/>
                        </a:solidFill>
                        <a:effectLst/>
                        <a:uLnTx/>
                        <a:uFillTx/>
                        <a:latin typeface="+mn-lt"/>
                        <a:ea typeface="+mn-e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編集誘導の掲載、タイアップページの制作・掲載費の総額：</a:t>
                      </a:r>
                      <a:r>
                        <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1,000</a:t>
                      </a:r>
                      <a:r>
                        <a:rPr kumimoji="1"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万円</a:t>
                      </a:r>
                      <a:r>
                        <a:rPr lang="ja-JP" altLang="en-US"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rPr>
                        <a:t>〜</a:t>
                      </a:r>
                      <a:endParaRPr kumimoji="1" lang="en-US" altLang="ja-JP" sz="1050" b="0" i="0" u="none" strike="noStrike" kern="1200" cap="none" spc="0" normalizeH="0" baseline="0" noProof="0" dirty="0">
                        <a:ln>
                          <a:noFill/>
                        </a:ln>
                        <a:solidFill>
                          <a:srgbClr val="0D0D0D"/>
                        </a:solidFill>
                        <a:effectLst/>
                        <a:uLnTx/>
                        <a:uFillTx/>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企画内容によって、別途費用が発生する場合があります</a:t>
                      </a: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90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掲載開始の</a:t>
                      </a:r>
                      <a:r>
                        <a:rPr kumimoji="1" lang="en-US" altLang="ja-JP" sz="1050" b="0" u="none" strike="noStrike" kern="1200" cap="none" spc="0" normalizeH="0" baseline="0" noProof="0" dirty="0">
                          <a:ln>
                            <a:noFill/>
                          </a:ln>
                          <a:solidFill>
                            <a:srgbClr val="0D0D0D"/>
                          </a:solidFill>
                          <a:effectLst/>
                          <a:uLnTx/>
                          <a:uFillTx/>
                          <a:latin typeface="+mn-ea"/>
                          <a:ea typeface="+mn-ea"/>
                        </a:rPr>
                        <a:t>2</a:t>
                      </a:r>
                      <a:r>
                        <a:rPr kumimoji="1" lang="ja-JP" altLang="en-US" sz="1050" b="0" u="none" strike="noStrike" kern="1200" cap="none" spc="0" normalizeH="0" baseline="0" noProof="0" dirty="0">
                          <a:ln>
                            <a:noFill/>
                          </a:ln>
                          <a:solidFill>
                            <a:srgbClr val="0D0D0D"/>
                          </a:solidFill>
                          <a:effectLst/>
                          <a:uLnTx/>
                          <a:uFillTx/>
                          <a:latin typeface="+mn-ea"/>
                          <a:ea typeface="+mn-ea"/>
                        </a:rPr>
                        <a:t>か月前</a:t>
                      </a:r>
                      <a:endParaRPr kumimoji="1" lang="ja-JP" altLang="en-US" sz="1050" kern="120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rgbClr val="0D0D0D"/>
                          </a:solidFill>
                          <a:latin typeface="+mn-ea"/>
                          <a:ea typeface="+mn-ea"/>
                          <a:cs typeface="メイリオ" panose="020B0604030504040204" pitchFamily="50" charset="-128"/>
                        </a:rPr>
                        <a:t>掲載開始の</a:t>
                      </a:r>
                      <a:r>
                        <a:rPr kumimoji="1" lang="en-US" altLang="ja-JP" sz="1050" kern="1200" noProof="0" dirty="0">
                          <a:solidFill>
                            <a:srgbClr val="0D0D0D"/>
                          </a:solidFill>
                          <a:latin typeface="+mn-ea"/>
                          <a:ea typeface="+mn-ea"/>
                          <a:cs typeface="メイリオ" panose="020B0604030504040204" pitchFamily="50" charset="-128"/>
                        </a:rPr>
                        <a:t>2</a:t>
                      </a:r>
                      <a:r>
                        <a:rPr kumimoji="1" lang="ja-JP" altLang="en-US" sz="1050" kern="1200" noProof="0" dirty="0">
                          <a:solidFill>
                            <a:srgbClr val="0D0D0D"/>
                          </a:solidFill>
                          <a:latin typeface="+mn-ea"/>
                          <a:ea typeface="+mn-ea"/>
                          <a:cs typeface="メイリオ" panose="020B0604030504040204" pitchFamily="50" charset="-128"/>
                        </a:rPr>
                        <a:t>か月前</a:t>
                      </a:r>
                      <a:endParaRPr kumimoji="1" lang="ja-JP" altLang="en-US" sz="1050" b="0" i="0" u="none" strike="noStrike" kern="1200" cap="none" spc="0" normalizeH="0" baseline="0" noProof="0" dirty="0">
                        <a:ln>
                          <a:noFill/>
                        </a:ln>
                        <a:solidFill>
                          <a:srgbClr val="0D0D0D"/>
                        </a:solidFill>
                        <a:effectLst/>
                        <a:uLnTx/>
                        <a:uFillTx/>
                        <a:latin typeface="+mn-ea"/>
                        <a:ea typeface="+mn-ea"/>
                        <a:cs typeface="+mn-cs"/>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Verdana" pitchFamily="34" charset="0"/>
                        </a:rPr>
                        <a:t>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　　</a:t>
                      </a:r>
                      <a:endParaRPr lang="en-US" altLang="ja-JP" sz="1050" dirty="0">
                        <a:solidFill>
                          <a:srgbClr val="0D0D0D"/>
                        </a:solidFill>
                        <a:latin typeface="+mn-ea"/>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Verdana" pitchFamily="34" charset="0"/>
                        </a:rPr>
                        <a:t>※</a:t>
                      </a:r>
                      <a:r>
                        <a:rPr kumimoji="1" lang="ja-JP" altLang="en-US" sz="900" b="0" i="0" u="none" strike="noStrike" kern="1200" cap="none" spc="0" normalizeH="0" baseline="0" noProof="0" dirty="0">
                          <a:ln>
                            <a:noFill/>
                          </a:ln>
                          <a:solidFill>
                            <a:srgbClr val="0D0D0D"/>
                          </a:solidFill>
                          <a:effectLst/>
                          <a:uLnTx/>
                          <a:uFillTx/>
                          <a:latin typeface="+mn-ea"/>
                          <a:ea typeface="+mn-ea"/>
                          <a:cs typeface="Verdana" pitchFamily="34" charset="0"/>
                        </a:rPr>
                        <a:t>ページ内広告の数値は広告管理ツールよりご確認ください</a:t>
                      </a: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050" dirty="0">
                        <a:solidFill>
                          <a:srgbClr val="0D0D0D"/>
                        </a:solidFill>
                        <a:latin typeface="+mn-ea"/>
                        <a:ea typeface="+mn-ea"/>
                        <a:cs typeface="Verdana"/>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r>
                        <a:rPr kumimoji="1" lang="en-US" altLang="ja-JP" sz="900" dirty="0">
                          <a:solidFill>
                            <a:srgbClr val="0D0D0D"/>
                          </a:solidFill>
                          <a:latin typeface="+mn-ea"/>
                          <a:ea typeface="+mn-ea"/>
                        </a:rPr>
                        <a:t>*</a:t>
                      </a:r>
                      <a:r>
                        <a:rPr kumimoji="1" lang="ja-JP" altLang="en-US" sz="900" dirty="0">
                          <a:solidFill>
                            <a:srgbClr val="0D0D0D"/>
                          </a:solidFill>
                          <a:latin typeface="+mn-ea"/>
                          <a:ea typeface="+mn-ea"/>
                        </a:rPr>
                        <a:t>出典：</a:t>
                      </a:r>
                      <a:r>
                        <a:rPr kumimoji="1" lang="en-US" altLang="ja-JP" sz="900" dirty="0">
                          <a:solidFill>
                            <a:srgbClr val="0D0D0D"/>
                          </a:solidFill>
                          <a:latin typeface="+mn-ea"/>
                          <a:ea typeface="+mn-ea"/>
                        </a:rPr>
                        <a:t>Yahoo! JAPAN</a:t>
                      </a:r>
                      <a:r>
                        <a:rPr kumimoji="1" lang="ja-JP" altLang="en-US" sz="900" dirty="0">
                          <a:solidFill>
                            <a:srgbClr val="0D0D0D"/>
                          </a:solidFill>
                          <a:latin typeface="+mn-ea"/>
                          <a:ea typeface="+mn-ea"/>
                        </a:rPr>
                        <a:t>自社調査（</a:t>
                      </a:r>
                      <a:r>
                        <a:rPr kumimoji="1" lang="en-US" altLang="ja-JP" sz="900" dirty="0">
                          <a:solidFill>
                            <a:srgbClr val="0D0D0D"/>
                          </a:solidFill>
                          <a:latin typeface="+mn-ea"/>
                          <a:ea typeface="+mn-ea"/>
                        </a:rPr>
                        <a:t>2022</a:t>
                      </a:r>
                      <a:r>
                        <a:rPr kumimoji="1" lang="ja-JP" altLang="en-US" sz="900" dirty="0">
                          <a:solidFill>
                            <a:srgbClr val="0D0D0D"/>
                          </a:solidFill>
                          <a:latin typeface="+mn-ea"/>
                          <a:ea typeface="+mn-ea"/>
                        </a:rPr>
                        <a:t>年</a:t>
                      </a:r>
                      <a:r>
                        <a:rPr kumimoji="1" lang="en-US" altLang="ja-JP" sz="900" dirty="0">
                          <a:solidFill>
                            <a:srgbClr val="0D0D0D"/>
                          </a:solidFill>
                          <a:latin typeface="+mn-ea"/>
                          <a:ea typeface="+mn-ea"/>
                        </a:rPr>
                        <a:t>9</a:t>
                      </a:r>
                      <a:r>
                        <a:rPr kumimoji="1" lang="ja-JP" altLang="en-US" sz="900" dirty="0">
                          <a:solidFill>
                            <a:srgbClr val="0D0D0D"/>
                          </a:solidFill>
                          <a:latin typeface="+mn-ea"/>
                          <a:ea typeface="+mn-ea"/>
                        </a:rPr>
                        <a:t>月）週</a:t>
                      </a:r>
                      <a:r>
                        <a:rPr kumimoji="1" lang="en-US" altLang="ja-JP" sz="900" dirty="0">
                          <a:solidFill>
                            <a:srgbClr val="0D0D0D"/>
                          </a:solidFill>
                          <a:latin typeface="+mn-ea"/>
                          <a:ea typeface="+mn-ea"/>
                        </a:rPr>
                        <a:t>1</a:t>
                      </a:r>
                      <a:r>
                        <a:rPr kumimoji="1" lang="ja-JP" altLang="en-US" sz="900" dirty="0">
                          <a:solidFill>
                            <a:srgbClr val="0D0D0D"/>
                          </a:solidFill>
                          <a:latin typeface="+mn-ea"/>
                          <a:ea typeface="+mn-ea"/>
                        </a:rPr>
                        <a:t>日以上スポーツ情報取得者におけるトップマインドシェア</a:t>
                      </a:r>
                    </a:p>
                    <a:p>
                      <a:r>
                        <a:rPr kumimoji="1" lang="ja-JP" altLang="en-US" sz="900" dirty="0">
                          <a:solidFill>
                            <a:srgbClr val="0D0D0D"/>
                          </a:solidFill>
                          <a:latin typeface="+mn-ea"/>
                          <a:ea typeface="+mn-ea"/>
                        </a:rPr>
                        <a:t>媒体資料（</a:t>
                      </a:r>
                      <a:r>
                        <a:rPr kumimoji="1" lang="en-US" altLang="ja-JP" sz="900" dirty="0">
                          <a:solidFill>
                            <a:srgbClr val="0D0D0D"/>
                          </a:solidFill>
                          <a:latin typeface="+mn-ea"/>
                          <a:ea typeface="+mn-ea"/>
                        </a:rPr>
                        <a:t>P6</a:t>
                      </a:r>
                      <a:r>
                        <a:rPr kumimoji="1" lang="ja-JP" altLang="en-US" sz="900" dirty="0">
                          <a:solidFill>
                            <a:srgbClr val="0D0D0D"/>
                          </a:solidFill>
                          <a:latin typeface="+mn-ea"/>
                          <a:ea typeface="+mn-ea"/>
                        </a:rPr>
                        <a:t>）：</a:t>
                      </a:r>
                      <a:r>
                        <a:rPr kumimoji="1" lang="en-US" altLang="ja-JP" sz="900" dirty="0">
                          <a:solidFill>
                            <a:srgbClr val="0D0D0D"/>
                          </a:solidFill>
                          <a:latin typeface="+mn-ea"/>
                          <a:ea typeface="+mn-ea"/>
                        </a:rPr>
                        <a:t>https://s.yimg.jp/images/listing/pdfs/yj_sportsnavi_mediaguide.pdf</a:t>
                      </a:r>
                      <a:endParaRPr kumimoji="1" lang="ja-JP" altLang="en-US" sz="900" dirty="0">
                        <a:solidFill>
                          <a:srgbClr val="0D0D0D"/>
                        </a:solidFill>
                        <a:latin typeface="+mn-ea"/>
                        <a:ea typeface="+mn-ea"/>
                      </a:endParaRPr>
                    </a:p>
                  </a:txBody>
                  <a:tcPr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
        <p:nvSpPr>
          <p:cNvPr id="6" name="テキスト ボックス 5">
            <a:extLst>
              <a:ext uri="{FF2B5EF4-FFF2-40B4-BE49-F238E27FC236}">
                <a16:creationId xmlns:a16="http://schemas.microsoft.com/office/drawing/2014/main" id="{018E6B5E-8502-160C-292C-D11CD4F5949F}"/>
              </a:ext>
            </a:extLst>
          </p:cNvPr>
          <p:cNvSpPr txBox="1"/>
          <p:nvPr/>
        </p:nvSpPr>
        <p:spPr>
          <a:xfrm>
            <a:off x="7736934" y="6627168"/>
            <a:ext cx="4455066" cy="230832"/>
          </a:xfrm>
          <a:prstGeom prst="rect">
            <a:avLst/>
          </a:prstGeom>
          <a:noFill/>
        </p:spPr>
        <p:txBody>
          <a:bodyPr wrap="none" rtlCol="0">
            <a:spAutoFit/>
          </a:bodyPr>
          <a:lstStyle/>
          <a:p>
            <a:r>
              <a:rPr lang="en-US" altLang="ja-JP" sz="900" dirty="0">
                <a:solidFill>
                  <a:srgbClr val="0D0D0D"/>
                </a:solidFill>
                <a:latin typeface="+mn-ea"/>
                <a:cs typeface="Verdana"/>
              </a:rPr>
              <a:t>※</a:t>
            </a:r>
            <a:r>
              <a:rPr lang="ja-JP" altLang="en-US" sz="900" dirty="0">
                <a:solidFill>
                  <a:srgbClr val="0D0D0D"/>
                </a:solidFill>
                <a:latin typeface="+mn-ea"/>
                <a:cs typeface="Verdana"/>
              </a:rPr>
              <a:t>価格は全て税別　</a:t>
            </a:r>
            <a:r>
              <a:rPr lang="en-US" altLang="ja-JP" sz="900" dirty="0">
                <a:solidFill>
                  <a:srgbClr val="0D0D0D"/>
                </a:solidFill>
                <a:latin typeface="+mn-ea"/>
                <a:cs typeface="Verdana"/>
              </a:rPr>
              <a:t>※</a:t>
            </a:r>
            <a:r>
              <a:rPr lang="ja-JP" altLang="en-US" sz="900" dirty="0">
                <a:solidFill>
                  <a:srgbClr val="0D0D0D"/>
                </a:solidFill>
                <a:latin typeface="+mn-ea"/>
                <a:cs typeface="Verdana"/>
              </a:rPr>
              <a:t>スペック詳細は各商品のセールスシートでご確認ください</a:t>
            </a:r>
            <a:endParaRPr lang="ja-JP" altLang="en-US" sz="900" dirty="0"/>
          </a:p>
        </p:txBody>
      </p:sp>
    </p:spTree>
    <p:extLst>
      <p:ext uri="{BB962C8B-B14F-4D97-AF65-F5344CB8AC3E}">
        <p14:creationId xmlns:p14="http://schemas.microsoft.com/office/powerpoint/2010/main" val="2653601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EC4C8-79BA-F3EA-7345-3BD7E36D5452}"/>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CD6F896A-6571-22EA-7712-E03B869E626F}"/>
              </a:ext>
            </a:extLst>
          </p:cNvPr>
          <p:cNvSpPr>
            <a:spLocks noGrp="1"/>
          </p:cNvSpPr>
          <p:nvPr>
            <p:ph type="body" sz="quarter" idx="10"/>
          </p:nvPr>
        </p:nvSpPr>
        <p:spPr/>
        <p:txBody>
          <a:bodyPr/>
          <a:lstStyle/>
          <a:p>
            <a:r>
              <a:rPr lang="ja-JP" altLang="en-US" dirty="0">
                <a:solidFill>
                  <a:srgbClr val="000048"/>
                </a:solidFill>
              </a:rPr>
              <a:t>商品一覧</a:t>
            </a:r>
            <a:endParaRPr kumimoji="1" lang="ja-JP" altLang="en-US" sz="1600" dirty="0">
              <a:solidFill>
                <a:srgbClr val="000048"/>
              </a:solidFill>
            </a:endParaRPr>
          </a:p>
        </p:txBody>
      </p:sp>
      <p:graphicFrame>
        <p:nvGraphicFramePr>
          <p:cNvPr id="2" name="表 1">
            <a:extLst>
              <a:ext uri="{FF2B5EF4-FFF2-40B4-BE49-F238E27FC236}">
                <a16:creationId xmlns:a16="http://schemas.microsoft.com/office/drawing/2014/main" id="{49BB58C4-FCB5-F28F-0275-C6BC98E72EF0}"/>
              </a:ext>
            </a:extLst>
          </p:cNvPr>
          <p:cNvGraphicFramePr>
            <a:graphicFrameLocks noGrp="1"/>
          </p:cNvGraphicFramePr>
          <p:nvPr>
            <p:extLst>
              <p:ext uri="{D42A27DB-BD31-4B8C-83A1-F6EECF244321}">
                <p14:modId xmlns:p14="http://schemas.microsoft.com/office/powerpoint/2010/main" val="3927801385"/>
              </p:ext>
            </p:extLst>
          </p:nvPr>
        </p:nvGraphicFramePr>
        <p:xfrm>
          <a:off x="297941" y="937787"/>
          <a:ext cx="11596118" cy="4982425"/>
        </p:xfrm>
        <a:graphic>
          <a:graphicData uri="http://schemas.openxmlformats.org/drawingml/2006/table">
            <a:tbl>
              <a:tblPr firstCol="1" bandRow="1"/>
              <a:tblGrid>
                <a:gridCol w="1019803">
                  <a:extLst>
                    <a:ext uri="{9D8B030D-6E8A-4147-A177-3AD203B41FA5}">
                      <a16:colId xmlns:a16="http://schemas.microsoft.com/office/drawing/2014/main" val="792911817"/>
                    </a:ext>
                  </a:extLst>
                </a:gridCol>
                <a:gridCol w="924399">
                  <a:extLst>
                    <a:ext uri="{9D8B030D-6E8A-4147-A177-3AD203B41FA5}">
                      <a16:colId xmlns:a16="http://schemas.microsoft.com/office/drawing/2014/main" val="3453418469"/>
                    </a:ext>
                  </a:extLst>
                </a:gridCol>
                <a:gridCol w="4825958">
                  <a:extLst>
                    <a:ext uri="{9D8B030D-6E8A-4147-A177-3AD203B41FA5}">
                      <a16:colId xmlns:a16="http://schemas.microsoft.com/office/drawing/2014/main" val="844676303"/>
                    </a:ext>
                  </a:extLst>
                </a:gridCol>
                <a:gridCol w="4825958">
                  <a:extLst>
                    <a:ext uri="{9D8B030D-6E8A-4147-A177-3AD203B41FA5}">
                      <a16:colId xmlns:a16="http://schemas.microsoft.com/office/drawing/2014/main" val="2556274471"/>
                    </a:ext>
                  </a:extLst>
                </a:gridCol>
              </a:tblGrid>
              <a:tr h="270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商品名</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ニュース　タイアップ（スタンダードプラン）</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kern="1200" dirty="0">
                          <a:solidFill>
                            <a:schemeClr val="bg1"/>
                          </a:solidFill>
                          <a:latin typeface="+mn-ea"/>
                          <a:ea typeface="+mn-ea"/>
                          <a:cs typeface="+mn-cs"/>
                        </a:rPr>
                        <a:t>Yahoo!</a:t>
                      </a:r>
                      <a:r>
                        <a:rPr kumimoji="1" lang="ja-JP" altLang="en-US" sz="1050" b="1" kern="1200" dirty="0">
                          <a:solidFill>
                            <a:schemeClr val="bg1"/>
                          </a:solidFill>
                          <a:latin typeface="+mn-ea"/>
                          <a:ea typeface="+mn-ea"/>
                          <a:cs typeface="+mn-cs"/>
                        </a:rPr>
                        <a:t>ニュース　タイアップ（ライトプラン）</a:t>
                      </a:r>
                      <a:endParaRPr kumimoji="1" lang="en-US" altLang="ja-JP" sz="1050" b="1" kern="1200" dirty="0">
                        <a:solidFill>
                          <a:schemeClr val="bg1"/>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mpd="sng">
                      <a:solidFill>
                        <a:srgbClr val="FFFFFF"/>
                      </a:solid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2117335041"/>
                  </a:ext>
                </a:extLst>
              </a:tr>
              <a:tr h="270000">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サイト仕様</a:t>
                      </a:r>
                      <a:endParaRPr kumimoji="1" lang="en-US" altLang="ja-JP" sz="1050" b="1" kern="1200" dirty="0">
                        <a:solidFill>
                          <a:schemeClr val="bg1"/>
                        </a:solidFill>
                        <a:latin typeface="+mn-ea"/>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kern="1200" dirty="0">
                        <a:solidFill>
                          <a:schemeClr val="bg1"/>
                        </a:solidFill>
                        <a:latin typeface="+mn-lt"/>
                        <a:ea typeface="+mn-ea"/>
                        <a:cs typeface="+mn-cs"/>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r>
                        <a:rPr kumimoji="1" lang="en-US" altLang="ja-JP" sz="1050" b="1" kern="1200" dirty="0">
                          <a:solidFill>
                            <a:schemeClr val="bg1"/>
                          </a:solidFill>
                          <a:latin typeface="+mn-ea"/>
                          <a:ea typeface="+mn-ea"/>
                          <a:cs typeface="+mn-cs"/>
                        </a:rPr>
                        <a:t>/</a:t>
                      </a:r>
                      <a:r>
                        <a:rPr kumimoji="1" lang="ja-JP" altLang="en-US" sz="1050" b="1" kern="1200" dirty="0">
                          <a:solidFill>
                            <a:schemeClr val="bg1"/>
                          </a:solidFill>
                          <a:latin typeface="+mn-ea"/>
                          <a:ea typeface="+mn-ea"/>
                          <a:cs typeface="+mn-cs"/>
                        </a:rPr>
                        <a:t>カスタマイズ型</a:t>
                      </a: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テンプレート型</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extLst>
                  <a:ext uri="{0D108BD9-81ED-4DB2-BD59-A6C34878D82A}">
                    <a16:rowId xmlns:a16="http://schemas.microsoft.com/office/drawing/2014/main" val="3507125695"/>
                  </a:ext>
                </a:extLst>
              </a:tr>
              <a:tr h="543600">
                <a:tc gridSpan="2">
                  <a:txBody>
                    <a:bodyPr/>
                    <a:lstStyle/>
                    <a:p>
                      <a:pPr algn="ctr"/>
                      <a:r>
                        <a:rPr kumimoji="1" lang="ja-JP" altLang="en-US" sz="1050" b="1" dirty="0">
                          <a:solidFill>
                            <a:schemeClr val="bg1"/>
                          </a:solidFill>
                          <a:latin typeface="+mn-ea"/>
                          <a:ea typeface="+mn-ea"/>
                        </a:rPr>
                        <a:t>商品特徴</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n-ea"/>
                          <a:ea typeface="+mn-ea"/>
                          <a:cs typeface="+mn-cs"/>
                        </a:rPr>
                        <a:t>圧倒的な利用者数を誇る</a:t>
                      </a:r>
                      <a:r>
                        <a:rPr kumimoji="1" lang="en-US" altLang="ja-JP" sz="1050" b="0" kern="1200" dirty="0">
                          <a:solidFill>
                            <a:srgbClr val="0D0D0D"/>
                          </a:solidFill>
                          <a:latin typeface="+mn-ea"/>
                          <a:ea typeface="+mn-ea"/>
                          <a:cs typeface="+mn-cs"/>
                        </a:rPr>
                        <a:t>Yahoo!</a:t>
                      </a:r>
                      <a:r>
                        <a:rPr kumimoji="1" lang="ja-JP" altLang="en-US" sz="1050" b="0" kern="1200" dirty="0">
                          <a:solidFill>
                            <a:srgbClr val="0D0D0D"/>
                          </a:solidFill>
                          <a:latin typeface="+mn-ea"/>
                          <a:ea typeface="+mn-ea"/>
                          <a:cs typeface="+mn-cs"/>
                        </a:rPr>
                        <a:t>ニュースで、ユーザーを熟知した編集者が手掛けるタイアップ広告</a:t>
                      </a: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rgbClr val="0D0D0D"/>
                          </a:solidFill>
                          <a:latin typeface="+mn-ea"/>
                          <a:ea typeface="+mn-ea"/>
                          <a:cs typeface="+mn-cs"/>
                        </a:rPr>
                        <a:t>Yahoo!</a:t>
                      </a:r>
                      <a:r>
                        <a:rPr kumimoji="1" lang="ja-JP" altLang="en-US" sz="1050" b="0" kern="1200" dirty="0">
                          <a:solidFill>
                            <a:srgbClr val="0D0D0D"/>
                          </a:solidFill>
                          <a:latin typeface="+mn-ea"/>
                          <a:ea typeface="+mn-ea"/>
                          <a:cs typeface="+mn-cs"/>
                        </a:rPr>
                        <a:t>ニュースの編集力を活かしながら、タイアップの目的に応じて簡潔かつ分かりやすいタイアップ広告</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838735929"/>
                  </a:ext>
                </a:extLst>
              </a:tr>
              <a:tr h="249854">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kern="1200" dirty="0">
                          <a:solidFill>
                            <a:schemeClr val="bg1"/>
                          </a:solidFill>
                          <a:latin typeface="+mn-ea"/>
                          <a:ea typeface="+mn-ea"/>
                          <a:cs typeface="+mn-cs"/>
                        </a:rPr>
                        <a:t>有効期限</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j-ea"/>
                          <a:ea typeface="+mn-ea"/>
                          <a:cs typeface="+mn-cs"/>
                        </a:rPr>
                        <a:t>2026</a:t>
                      </a:r>
                      <a:r>
                        <a:rPr kumimoji="1" lang="ja-JP" altLang="en-US" sz="1050" b="0" i="0" u="none" strike="noStrike" kern="1200" cap="none" spc="0" normalizeH="0" baseline="0" noProof="0" dirty="0">
                          <a:ln>
                            <a:noFill/>
                          </a:ln>
                          <a:solidFill>
                            <a:srgbClr val="0D0D0D"/>
                          </a:solidFill>
                          <a:effectLst/>
                          <a:uLnTx/>
                          <a:uFillTx/>
                          <a:latin typeface="+mj-ea"/>
                          <a:ea typeface="+mn-ea"/>
                          <a:cs typeface="+mn-cs"/>
                        </a:rPr>
                        <a:t>年</a:t>
                      </a:r>
                      <a:r>
                        <a:rPr kumimoji="1" lang="en-US" altLang="ja-JP" sz="1050" b="0" i="0" u="none" strike="noStrike" kern="1200" cap="none" spc="0" normalizeH="0" baseline="0" noProof="0" dirty="0">
                          <a:ln>
                            <a:noFill/>
                          </a:ln>
                          <a:solidFill>
                            <a:srgbClr val="0D0D0D"/>
                          </a:solidFill>
                          <a:effectLst/>
                          <a:uLnTx/>
                          <a:uFillTx/>
                          <a:latin typeface="+mj-ea"/>
                          <a:ea typeface="+mn-ea"/>
                          <a:cs typeface="+mn-cs"/>
                        </a:rPr>
                        <a:t>9</a:t>
                      </a:r>
                      <a:r>
                        <a:rPr kumimoji="1" lang="ja-JP" altLang="en-US" sz="1050" b="0" i="0" u="none" strike="noStrike" kern="1200" cap="none" spc="0" normalizeH="0" baseline="0" noProof="0" dirty="0">
                          <a:ln>
                            <a:noFill/>
                          </a:ln>
                          <a:solidFill>
                            <a:srgbClr val="0D0D0D"/>
                          </a:solidFill>
                          <a:effectLst/>
                          <a:uLnTx/>
                          <a:uFillTx/>
                          <a:latin typeface="+mj-ea"/>
                          <a:ea typeface="+mn-ea"/>
                          <a:cs typeface="+mn-cs"/>
                        </a:rPr>
                        <a:t>月</a:t>
                      </a:r>
                      <a:r>
                        <a:rPr kumimoji="1" lang="en-US" altLang="ja-JP" sz="1050" b="0" i="0" u="none" strike="noStrike" kern="1200" cap="none" spc="0" normalizeH="0" baseline="0" noProof="0" dirty="0">
                          <a:ln>
                            <a:noFill/>
                          </a:ln>
                          <a:solidFill>
                            <a:srgbClr val="0D0D0D"/>
                          </a:solidFill>
                          <a:effectLst/>
                          <a:uLnTx/>
                          <a:uFillTx/>
                          <a:latin typeface="+mj-ea"/>
                          <a:ea typeface="+mn-ea"/>
                          <a:cs typeface="+mn-cs"/>
                        </a:rPr>
                        <a:t>30</a:t>
                      </a:r>
                      <a:r>
                        <a:rPr kumimoji="1" lang="ja-JP" altLang="en-US" sz="1050" b="0" i="0" u="none" strike="noStrike" kern="1200" cap="none" spc="0" normalizeH="0" baseline="0" noProof="0" dirty="0">
                          <a:ln>
                            <a:noFill/>
                          </a:ln>
                          <a:solidFill>
                            <a:srgbClr val="0D0D0D"/>
                          </a:solidFill>
                          <a:effectLst/>
                          <a:uLnTx/>
                          <a:uFillTx/>
                          <a:latin typeface="+mj-ea"/>
                          <a:ea typeface="+mn-ea"/>
                          <a:cs typeface="+mn-cs"/>
                        </a:rPr>
                        <a:t>日掲載終了分</a:t>
                      </a: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srgbClr val="0D0D0D"/>
                        </a:solidFill>
                        <a:effectLst/>
                        <a:uLnTx/>
                        <a:uFillTx/>
                        <a:latin typeface="+mn-lt"/>
                        <a:ea typeface="+mn-ea"/>
                        <a:cs typeface="+mn-cs"/>
                      </a:endParaRPr>
                    </a:p>
                  </a:txBody>
                  <a:tcPr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860961520"/>
                  </a:ext>
                </a:extLst>
              </a:tr>
              <a:tr h="214055">
                <a:tc row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への誘導枠</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編集誘導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noProof="0" dirty="0">
                          <a:solidFill>
                            <a:srgbClr val="0D0D0D"/>
                          </a:solidFill>
                          <a:latin typeface="+mn-ea"/>
                          <a:ea typeface="+mn-ea"/>
                          <a:cs typeface="+mn-cs"/>
                        </a:rPr>
                        <a:t>〇</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069392726"/>
                  </a:ext>
                </a:extLst>
              </a:tr>
              <a:tr h="178255">
                <a:tc vMerge="1">
                  <a:txBody>
                    <a:bodyPr/>
                    <a:lstStyle/>
                    <a:p>
                      <a:pPr algn="ct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algn="ctr"/>
                      <a:r>
                        <a:rPr kumimoji="1" lang="ja-JP" altLang="en-US" sz="1050" b="1" dirty="0">
                          <a:solidFill>
                            <a:schemeClr val="bg1"/>
                          </a:solidFill>
                          <a:latin typeface="+mn-ea"/>
                          <a:ea typeface="+mn-ea"/>
                        </a:rPr>
                        <a:t>広告誘導</a:t>
                      </a:r>
                      <a:endParaRPr kumimoji="1" lang="en-US" altLang="ja-JP" sz="1050" b="1" dirty="0">
                        <a:solidFill>
                          <a:schemeClr val="bg1"/>
                        </a:solidFill>
                        <a:latin typeface="+mn-ea"/>
                        <a:ea typeface="+mn-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rPr>
                        <a:t>〇</a:t>
                      </a:r>
                      <a:endParaRPr kumimoji="1" lang="ja-JP" altLang="en-US" sz="1050" kern="1200" noProof="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214862710"/>
                  </a:ext>
                </a:extLst>
              </a:tr>
              <a:tr h="558626">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タイアップページの</a:t>
                      </a:r>
                      <a:endParaRPr kumimoji="1" lang="en-US" altLang="ja-JP" sz="1050" b="1" dirty="0">
                        <a:solidFill>
                          <a:schemeClr val="bg1"/>
                        </a:solidFill>
                        <a:latin typeface="+mn-ea"/>
                        <a:ea typeface="+mn-ea"/>
                      </a:endParaRPr>
                    </a:p>
                    <a:p>
                      <a:pPr algn="ctr"/>
                      <a:r>
                        <a:rPr kumimoji="1" lang="ja-JP" altLang="en-US" sz="1050" b="1" dirty="0">
                          <a:solidFill>
                            <a:schemeClr val="bg1"/>
                          </a:solidFill>
                          <a:latin typeface="+mn-ea"/>
                          <a:ea typeface="+mn-ea"/>
                        </a:rPr>
                        <a:t>概要・仕様</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indent="0">
                        <a:buNone/>
                      </a:pPr>
                      <a:r>
                        <a:rPr kumimoji="1" lang="ja-JP" altLang="en-US" sz="1050" kern="1200" dirty="0">
                          <a:solidFill>
                            <a:srgbClr val="0D0D0D"/>
                          </a:solidFill>
                          <a:latin typeface="+mn-ea"/>
                          <a:ea typeface="+mn-ea"/>
                          <a:cs typeface="メイリオ" panose="020B0604030504040204" pitchFamily="50" charset="-128"/>
                        </a:rPr>
                        <a:t>・掲載場所：</a:t>
                      </a:r>
                      <a:r>
                        <a:rPr lang="en-US" altLang="ja-JP" sz="1050" dirty="0">
                          <a:solidFill>
                            <a:srgbClr val="0D0D0D"/>
                          </a:solidFill>
                          <a:latin typeface="+mn-ea"/>
                          <a:ea typeface="+mn-ea"/>
                        </a:rPr>
                        <a:t>Yahoo!</a:t>
                      </a:r>
                      <a:r>
                        <a:rPr lang="ja-JP" altLang="en-US" sz="1050" dirty="0">
                          <a:solidFill>
                            <a:srgbClr val="0D0D0D"/>
                          </a:solidFill>
                          <a:latin typeface="+mn-ea"/>
                          <a:ea typeface="+mn-ea"/>
                        </a:rPr>
                        <a:t>ニュース</a:t>
                      </a:r>
                      <a:r>
                        <a:rPr kumimoji="1" lang="ja-JP" altLang="en-US" sz="1050" kern="1200" dirty="0">
                          <a:solidFill>
                            <a:srgbClr val="0D0D0D"/>
                          </a:solidFill>
                          <a:latin typeface="+mn-ea"/>
                          <a:ea typeface="+mn-ea"/>
                          <a:cs typeface="メイリオ" panose="020B0604030504040204" pitchFamily="50" charset="-128"/>
                        </a:rPr>
                        <a:t>内</a:t>
                      </a:r>
                      <a:r>
                        <a:rPr kumimoji="1" lang="ja-JP" altLang="en-US" sz="1050" kern="1200" baseline="0" dirty="0">
                          <a:solidFill>
                            <a:srgbClr val="0D0D0D"/>
                          </a:solidFill>
                          <a:latin typeface="+mn-ea"/>
                          <a:ea typeface="+mn-ea"/>
                          <a:cs typeface="メイリオ" panose="020B0604030504040204" pitchFamily="50" charset="-128"/>
                        </a:rPr>
                        <a:t> </a:t>
                      </a:r>
                      <a:r>
                        <a:rPr kumimoji="1" lang="ja-JP" altLang="en-US" sz="1050" kern="1200" dirty="0">
                          <a:solidFill>
                            <a:srgbClr val="0D0D0D"/>
                          </a:solidFill>
                          <a:latin typeface="+mn-ea"/>
                          <a:ea typeface="+mn-ea"/>
                          <a:cs typeface="メイリオ" panose="020B0604030504040204" pitchFamily="50" charset="-128"/>
                        </a:rPr>
                        <a:t>特設ページ</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・デバイス：</a:t>
                      </a:r>
                      <a:r>
                        <a:rPr kumimoji="1" lang="en-US" altLang="ja-JP" sz="1050" kern="1200" dirty="0">
                          <a:solidFill>
                            <a:srgbClr val="0D0D0D"/>
                          </a:solidFill>
                          <a:latin typeface="+mn-ea"/>
                          <a:ea typeface="+mn-ea"/>
                          <a:cs typeface="メイリオ" panose="020B0604030504040204" pitchFamily="50" charset="-128"/>
                        </a:rPr>
                        <a:t>PC</a:t>
                      </a:r>
                      <a:r>
                        <a:rPr kumimoji="1" lang="ja-JP" altLang="en-US" sz="1050" kern="1200" dirty="0">
                          <a:solidFill>
                            <a:srgbClr val="0D0D0D"/>
                          </a:solidFill>
                          <a:latin typeface="+mn-ea"/>
                          <a:ea typeface="+mn-ea"/>
                          <a:cs typeface="メイリオ" panose="020B0604030504040204" pitchFamily="50" charset="-128"/>
                        </a:rPr>
                        <a:t>・スマートフォン</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・ページ数：</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ページ</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indent="0">
                        <a:buNone/>
                      </a:pPr>
                      <a:r>
                        <a:rPr kumimoji="1" lang="ja-JP" altLang="en-US" sz="1050" kern="1200" dirty="0">
                          <a:solidFill>
                            <a:srgbClr val="0D0D0D"/>
                          </a:solidFill>
                          <a:latin typeface="+mn-ea"/>
                          <a:ea typeface="+mn-ea"/>
                          <a:cs typeface="メイリオ" panose="020B0604030504040204" pitchFamily="50" charset="-128"/>
                        </a:rPr>
                        <a:t>・掲載場所：</a:t>
                      </a:r>
                      <a:r>
                        <a:rPr lang="en-US" altLang="ja-JP" sz="1050" dirty="0">
                          <a:solidFill>
                            <a:srgbClr val="0D0D0D"/>
                          </a:solidFill>
                          <a:latin typeface="+mn-ea"/>
                          <a:ea typeface="+mn-ea"/>
                        </a:rPr>
                        <a:t>Yahoo!</a:t>
                      </a:r>
                      <a:r>
                        <a:rPr lang="ja-JP" altLang="en-US" sz="1050" dirty="0">
                          <a:solidFill>
                            <a:srgbClr val="0D0D0D"/>
                          </a:solidFill>
                          <a:latin typeface="+mn-ea"/>
                          <a:ea typeface="+mn-ea"/>
                        </a:rPr>
                        <a:t>ニュース</a:t>
                      </a:r>
                      <a:r>
                        <a:rPr kumimoji="1" lang="ja-JP" altLang="en-US" sz="1050" kern="1200" dirty="0">
                          <a:solidFill>
                            <a:srgbClr val="0D0D0D"/>
                          </a:solidFill>
                          <a:latin typeface="+mn-ea"/>
                          <a:ea typeface="+mn-ea"/>
                          <a:cs typeface="メイリオ" panose="020B0604030504040204" pitchFamily="50" charset="-128"/>
                        </a:rPr>
                        <a:t>内</a:t>
                      </a:r>
                      <a:r>
                        <a:rPr kumimoji="1" lang="ja-JP" altLang="en-US" sz="1050" kern="1200" baseline="0" dirty="0">
                          <a:solidFill>
                            <a:srgbClr val="0D0D0D"/>
                          </a:solidFill>
                          <a:latin typeface="+mn-ea"/>
                          <a:ea typeface="+mn-ea"/>
                          <a:cs typeface="メイリオ" panose="020B0604030504040204" pitchFamily="50" charset="-128"/>
                        </a:rPr>
                        <a:t> </a:t>
                      </a:r>
                      <a:r>
                        <a:rPr kumimoji="1" lang="ja-JP" altLang="en-US" sz="1050" kern="1200" dirty="0">
                          <a:solidFill>
                            <a:srgbClr val="0D0D0D"/>
                          </a:solidFill>
                          <a:latin typeface="+mn-ea"/>
                          <a:ea typeface="+mn-ea"/>
                          <a:cs typeface="メイリオ" panose="020B0604030504040204" pitchFamily="50" charset="-128"/>
                        </a:rPr>
                        <a:t>特設ページ</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・デバイス：</a:t>
                      </a:r>
                      <a:r>
                        <a:rPr kumimoji="1" lang="en-US" altLang="ja-JP" sz="1050" kern="1200" dirty="0">
                          <a:solidFill>
                            <a:srgbClr val="0D0D0D"/>
                          </a:solidFill>
                          <a:latin typeface="+mn-ea"/>
                          <a:ea typeface="+mn-ea"/>
                          <a:cs typeface="メイリオ" panose="020B0604030504040204" pitchFamily="50" charset="-128"/>
                        </a:rPr>
                        <a:t>PC</a:t>
                      </a:r>
                      <a:r>
                        <a:rPr kumimoji="1" lang="ja-JP" altLang="en-US" sz="1050" kern="1200" dirty="0">
                          <a:solidFill>
                            <a:srgbClr val="0D0D0D"/>
                          </a:solidFill>
                          <a:latin typeface="+mn-ea"/>
                          <a:ea typeface="+mn-ea"/>
                          <a:cs typeface="メイリオ" panose="020B0604030504040204" pitchFamily="50" charset="-128"/>
                        </a:rPr>
                        <a:t>・スマートフォン</a:t>
                      </a:r>
                      <a:endParaRPr kumimoji="1" lang="en-US" altLang="ja-JP" sz="1050" kern="1200" dirty="0">
                        <a:solidFill>
                          <a:srgbClr val="0D0D0D"/>
                        </a:solidFill>
                        <a:latin typeface="+mn-ea"/>
                        <a:ea typeface="+mn-ea"/>
                        <a:cs typeface="メイリオ" panose="020B0604030504040204" pitchFamily="50" charset="-128"/>
                      </a:endParaRPr>
                    </a:p>
                    <a:p>
                      <a:pPr marL="0" indent="0">
                        <a:buNone/>
                      </a:pPr>
                      <a:r>
                        <a:rPr kumimoji="1" lang="ja-JP" altLang="en-US" sz="1050" kern="1200" dirty="0">
                          <a:solidFill>
                            <a:srgbClr val="0D0D0D"/>
                          </a:solidFill>
                          <a:latin typeface="+mn-ea"/>
                          <a:ea typeface="+mn-ea"/>
                          <a:cs typeface="メイリオ" panose="020B0604030504040204" pitchFamily="50" charset="-128"/>
                        </a:rPr>
                        <a:t>・ページ数：</a:t>
                      </a: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ページ</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658556097"/>
                  </a:ext>
                </a:extLst>
              </a:tr>
              <a:tr h="247698">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掲載期間</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mn-ea"/>
                          <a:ea typeface="+mn-ea"/>
                          <a:cs typeface="メイリオ" panose="020B0604030504040204" pitchFamily="50" charset="-128"/>
                        </a:rPr>
                        <a:t>1</a:t>
                      </a:r>
                      <a:r>
                        <a:rPr kumimoji="1" lang="ja-JP" altLang="en-US" sz="1050" kern="1200" dirty="0">
                          <a:solidFill>
                            <a:srgbClr val="0D0D0D"/>
                          </a:solidFill>
                          <a:latin typeface="+mn-ea"/>
                          <a:ea typeface="+mn-ea"/>
                          <a:cs typeface="メイリオ" panose="020B0604030504040204" pitchFamily="50" charset="-128"/>
                        </a:rPr>
                        <a:t>か月間</a:t>
                      </a:r>
                      <a:endParaRPr kumimoji="1" lang="en-US" altLang="ja-JP" sz="1050" kern="1200" dirty="0">
                        <a:solidFill>
                          <a:srgbClr val="0D0D0D"/>
                        </a:solidFill>
                        <a:latin typeface="+mn-ea"/>
                        <a:ea typeface="+mn-ea"/>
                        <a:cs typeface="メイリオ" panose="020B0604030504040204" pitchFamily="50" charset="-128"/>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3931917948"/>
                  </a:ext>
                </a:extLst>
              </a:tr>
              <a:tr h="1247605">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料金</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400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タイアップページの制作・掲載費</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（都度見積もり</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100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070" marR="0" lvl="0" indent="-179070" algn="l" rtl="0" eaLnBrk="1" fontAlgn="ctr" latinLnBrk="0" hangingPunct="1">
                        <a:lnSpc>
                          <a:spcPct val="100000"/>
                        </a:lnSpc>
                        <a:spcBef>
                          <a:spcPts val="0"/>
                        </a:spcBef>
                        <a:spcAft>
                          <a:spcPts val="0"/>
                        </a:spcAft>
                        <a:buClr>
                          <a:srgbClr val="687080"/>
                        </a:buClr>
                        <a:buSzTx/>
                        <a:buFont typeface="Wingdings" pitchFamily="2" charset="2"/>
                        <a:buNone/>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誘導広告は</a:t>
                      </a:r>
                      <a:r>
                        <a:rPr kumimoji="1" lang="en-US" altLang="ja-JP" sz="900" b="0" i="0" u="none" strike="noStrike" kern="1200" cap="none" spc="0" normalizeH="0" baseline="0" noProof="0" dirty="0">
                          <a:ln>
                            <a:noFill/>
                          </a:ln>
                          <a:solidFill>
                            <a:srgbClr val="0D0D0D"/>
                          </a:solidFill>
                          <a:effectLst/>
                          <a:uLnTx/>
                          <a:uFillTx/>
                          <a:latin typeface="+mn-ea"/>
                          <a:ea typeface="+mn-ea"/>
                          <a:cs typeface="+mn-cs"/>
                        </a:rPr>
                        <a:t>LINE</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ヤフー広告 ディスプレイ広告（予約型／運用型）から任意に選定、組み合わせが可能。</a:t>
                      </a:r>
                      <a:endParaRPr lang="en-US" altLang="ja-JP" sz="900" b="0" i="0" u="none" strike="noStrike" kern="1200" dirty="0">
                        <a:solidFill>
                          <a:srgbClr val="0D0D0D"/>
                        </a:solidFill>
                        <a:latin typeface="+mn-ea"/>
                        <a:ea typeface="メイリオ"/>
                        <a:cs typeface="+mn-cs"/>
                      </a:endParaRPr>
                    </a:p>
                    <a:p>
                      <a:pPr marL="179070" marR="0" lvl="0" indent="-179070" algn="l" defTabSz="914400">
                        <a:lnSpc>
                          <a:spcPct val="100000"/>
                        </a:lnSpc>
                        <a:spcBef>
                          <a:spcPts val="0"/>
                        </a:spcBef>
                        <a:spcAft>
                          <a:spcPts val="0"/>
                        </a:spcAft>
                        <a:buSzTx/>
                        <a:buFont typeface="Wingdings" pitchFamily="2" charset="2"/>
                        <a:buNone/>
                        <a:tabLst/>
                        <a:defRPr/>
                      </a:pPr>
                      <a:r>
                        <a:rPr lang="en-US" altLang="ja-JP" sz="900" kern="1200" dirty="0">
                          <a:solidFill>
                            <a:schemeClr val="tx1"/>
                          </a:solidFill>
                          <a:latin typeface="+mj-ea"/>
                          <a:ea typeface="+mn-ea"/>
                          <a:cs typeface="+mn-cs"/>
                        </a:rPr>
                        <a:t>※</a:t>
                      </a:r>
                      <a:r>
                        <a:rPr lang="en-US" altLang="ja-JP" sz="900" kern="1200" dirty="0" err="1">
                          <a:solidFill>
                            <a:schemeClr val="tx1"/>
                          </a:solidFill>
                          <a:latin typeface="+mj-ea"/>
                          <a:ea typeface="+mn-ea"/>
                          <a:cs typeface="+mn-cs"/>
                        </a:rPr>
                        <a:t>金額は</a:t>
                      </a:r>
                      <a:r>
                        <a:rPr kumimoji="1" lang="en-US" altLang="ja-JP" sz="900" kern="1200" dirty="0" err="1">
                          <a:solidFill>
                            <a:schemeClr val="tx1"/>
                          </a:solidFill>
                          <a:latin typeface="+mj-ea"/>
                          <a:ea typeface="+mn-ea"/>
                          <a:cs typeface="+mn-cs"/>
                        </a:rPr>
                        <a:t>LINE</a:t>
                      </a:r>
                      <a:r>
                        <a:rPr kumimoji="1" lang="ja-JP" altLang="en-US" sz="900" kern="1200" dirty="0">
                          <a:solidFill>
                            <a:schemeClr val="tx1"/>
                          </a:solidFill>
                          <a:latin typeface="+mj-ea"/>
                          <a:ea typeface="+mn-ea"/>
                          <a:cs typeface="+mn-cs"/>
                        </a:rPr>
                        <a:t>ヤフーから代理店様への請求額ベース</a:t>
                      </a:r>
                      <a:endParaRPr kumimoji="1" lang="en-US" altLang="ja-JP" sz="900" b="0" i="0" u="none" strike="noStrike" kern="1200" dirty="0">
                        <a:solidFill>
                          <a:srgbClr val="0D0D0D"/>
                        </a:solidFill>
                        <a:latin typeface="+mn-ea"/>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a:ln>
                            <a:noFill/>
                          </a:ln>
                          <a:solidFill>
                            <a:srgbClr val="0D0D0D"/>
                          </a:solidFill>
                          <a:effectLst/>
                          <a:uLnTx/>
                          <a:uFillTx/>
                          <a:latin typeface="+mn-lt"/>
                          <a:ea typeface="+mn-ea"/>
                        </a:rPr>
                        <a:t>※</a:t>
                      </a:r>
                      <a:r>
                        <a:rPr kumimoji="1" lang="ja-JP" altLang="en-US" sz="900" b="0" u="none" strike="noStrike" kern="1200" cap="none" spc="0" normalizeH="0" baseline="0" noProof="0" dirty="0">
                          <a:ln>
                            <a:noFill/>
                          </a:ln>
                          <a:solidFill>
                            <a:srgbClr val="0D0D0D"/>
                          </a:solidFill>
                          <a:effectLst/>
                          <a:uLnTx/>
                          <a:uFillTx/>
                          <a:latin typeface="+mn-lt"/>
                          <a:ea typeface="+mn-ea"/>
                        </a:rPr>
                        <a:t>制作費は企画内容によって、概算価格より上積みとなる場合があります</a:t>
                      </a:r>
                      <a:endParaRPr kumimoji="1" lang="en-US" altLang="ja-JP" sz="900" b="0" u="none" strike="noStrike" kern="1200" cap="none" spc="0" normalizeH="0" baseline="0" noProof="0" dirty="0">
                        <a:ln>
                          <a:noFill/>
                        </a:ln>
                        <a:solidFill>
                          <a:srgbClr val="0D0D0D"/>
                        </a:solidFill>
                        <a:effectLst/>
                        <a:uLnTx/>
                        <a:uFillTx/>
                        <a:latin typeface="+mn-lt"/>
                        <a:ea typeface="+mn-ea"/>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誘導広告費</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400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endParaRPr kumimoji="1" lang="en-US" altLang="ja-JP" sz="1050" b="0" i="0" u="none" strike="noStrike" kern="1200" cap="none" spc="0" normalizeH="0" baseline="0" noProof="0" dirty="0">
                        <a:ln>
                          <a:noFill/>
                        </a:ln>
                        <a:solidFill>
                          <a:srgbClr val="0D0D0D"/>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u="none" strike="noStrike" kern="1200" cap="none" spc="0" normalizeH="0" baseline="0" noProof="0" dirty="0">
                          <a:ln>
                            <a:noFill/>
                          </a:ln>
                          <a:solidFill>
                            <a:srgbClr val="0D0D0D"/>
                          </a:solidFill>
                          <a:effectLst/>
                          <a:uLnTx/>
                          <a:uFillTx/>
                          <a:latin typeface="+mn-ea"/>
                          <a:ea typeface="+mn-ea"/>
                        </a:rPr>
                        <a:t>タイアップページの制作・掲載費</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（都度見積もり</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概算価格：</a:t>
                      </a:r>
                      <a:r>
                        <a:rPr kumimoji="1" lang="en-US" altLang="ja-JP" sz="1050" b="0" i="0" u="none" strike="noStrike" kern="1200" cap="none" spc="0" normalizeH="0" baseline="0" noProof="0" dirty="0">
                          <a:ln>
                            <a:noFill/>
                          </a:ln>
                          <a:solidFill>
                            <a:srgbClr val="0D0D0D"/>
                          </a:solidFill>
                          <a:effectLst/>
                          <a:uLnTx/>
                          <a:uFillTx/>
                          <a:latin typeface="+mn-ea"/>
                          <a:ea typeface="+mn-ea"/>
                          <a:cs typeface="+mn-cs"/>
                        </a:rPr>
                        <a:t>50</a:t>
                      </a:r>
                      <a:r>
                        <a:rPr kumimoji="1" lang="ja-JP" altLang="en-US" sz="1050" b="0" i="0" u="none" strike="noStrike" kern="1200" cap="none" spc="0" normalizeH="0" baseline="0" noProof="0" dirty="0">
                          <a:ln>
                            <a:noFill/>
                          </a:ln>
                          <a:solidFill>
                            <a:srgbClr val="0D0D0D"/>
                          </a:solidFill>
                          <a:effectLst/>
                          <a:uLnTx/>
                          <a:uFillTx/>
                          <a:latin typeface="+mn-ea"/>
                          <a:ea typeface="+mn-ea"/>
                          <a:cs typeface="+mn-cs"/>
                        </a:rPr>
                        <a:t>万円）</a:t>
                      </a:r>
                    </a:p>
                    <a:p>
                      <a:pPr marL="179070" marR="0" lvl="0" indent="-179070" algn="l" rtl="0" eaLnBrk="1" fontAlgn="ctr" latinLnBrk="0" hangingPunct="1">
                        <a:lnSpc>
                          <a:spcPct val="100000"/>
                        </a:lnSpc>
                        <a:spcBef>
                          <a:spcPts val="0"/>
                        </a:spcBef>
                        <a:spcAft>
                          <a:spcPts val="0"/>
                        </a:spcAft>
                        <a:buClr>
                          <a:srgbClr val="687080"/>
                        </a:buClr>
                        <a:buSzTx/>
                        <a:buFont typeface="Wingdings" pitchFamily="2" charset="2"/>
                        <a:buNone/>
                      </a:pPr>
                      <a:r>
                        <a:rPr kumimoji="1" lang="en-US" altLang="ja-JP" sz="900" b="0" i="0" u="none" strike="noStrike" kern="1200" cap="none" spc="0" normalizeH="0" baseline="0" noProof="0" dirty="0">
                          <a:ln>
                            <a:noFill/>
                          </a:ln>
                          <a:solidFill>
                            <a:srgbClr val="0D0D0D"/>
                          </a:solidFill>
                          <a:effectLst/>
                          <a:uLnTx/>
                          <a:uFillTx/>
                          <a:latin typeface="+mn-lt"/>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誘導広告は</a:t>
                      </a:r>
                      <a:r>
                        <a:rPr kumimoji="1" lang="en-US" altLang="ja-JP" sz="900" b="0" i="0" u="none" strike="noStrike" kern="1200" cap="none" spc="0" normalizeH="0" baseline="0" noProof="0" dirty="0">
                          <a:ln>
                            <a:noFill/>
                          </a:ln>
                          <a:solidFill>
                            <a:srgbClr val="0D0D0D"/>
                          </a:solidFill>
                          <a:effectLst/>
                          <a:uLnTx/>
                          <a:uFillTx/>
                          <a:latin typeface="+mn-ea"/>
                          <a:ea typeface="+mn-ea"/>
                          <a:cs typeface="+mn-cs"/>
                        </a:rPr>
                        <a:t>LINE</a:t>
                      </a:r>
                      <a:r>
                        <a:rPr lang="ja-JP" altLang="en-US" sz="900" b="0" i="0" u="none" strike="noStrike" kern="1200" cap="none" spc="0" normalizeH="0" baseline="0" noProof="0" dirty="0">
                          <a:ln>
                            <a:noFill/>
                          </a:ln>
                          <a:solidFill>
                            <a:srgbClr val="0D0D0D"/>
                          </a:solidFill>
                          <a:effectLst/>
                          <a:uLnTx/>
                          <a:uFillTx/>
                          <a:latin typeface="+mn-lt"/>
                          <a:ea typeface="+mn-ea"/>
                          <a:cs typeface="+mn-cs"/>
                        </a:rPr>
                        <a:t>ヤ</a:t>
                      </a:r>
                      <a:r>
                        <a:rPr kumimoji="1" lang="ja-JP" altLang="en-US" sz="900" b="0" i="0" u="none" strike="noStrike" kern="1200" cap="none" spc="0" normalizeH="0" baseline="0" noProof="0" dirty="0">
                          <a:ln>
                            <a:noFill/>
                          </a:ln>
                          <a:solidFill>
                            <a:srgbClr val="0D0D0D"/>
                          </a:solidFill>
                          <a:effectLst/>
                          <a:uLnTx/>
                          <a:uFillTx/>
                          <a:latin typeface="+mn-lt"/>
                          <a:ea typeface="+mn-ea"/>
                          <a:cs typeface="+mn-cs"/>
                        </a:rPr>
                        <a:t>フー広告 ディスプレイ広告（予約型／運用型）から任意に選定、組み合わせが可能</a:t>
                      </a:r>
                      <a:endParaRPr lang="en-US" altLang="ja-JP" sz="900" b="0" i="0" u="none" strike="noStrike" kern="1200" dirty="0">
                        <a:solidFill>
                          <a:srgbClr val="0D0D0D"/>
                        </a:solidFill>
                        <a:latin typeface="+mn-ea"/>
                        <a:ea typeface="メイリオ"/>
                        <a:cs typeface="+mn-cs"/>
                      </a:endParaRPr>
                    </a:p>
                    <a:p>
                      <a:pPr marL="179070" marR="0" lvl="0" indent="-179070" algn="l" defTabSz="914400">
                        <a:lnSpc>
                          <a:spcPct val="100000"/>
                        </a:lnSpc>
                        <a:spcBef>
                          <a:spcPts val="0"/>
                        </a:spcBef>
                        <a:spcAft>
                          <a:spcPts val="0"/>
                        </a:spcAft>
                        <a:buSzTx/>
                        <a:buFont typeface="Wingdings" pitchFamily="2" charset="2"/>
                        <a:buNone/>
                        <a:tabLst/>
                        <a:defRPr/>
                      </a:pPr>
                      <a:r>
                        <a:rPr lang="en-US" altLang="ja-JP" sz="900" kern="1200" dirty="0">
                          <a:solidFill>
                            <a:schemeClr val="tx1"/>
                          </a:solidFill>
                          <a:latin typeface="+mj-ea"/>
                          <a:ea typeface="+mn-ea"/>
                          <a:cs typeface="+mn-cs"/>
                        </a:rPr>
                        <a:t>※</a:t>
                      </a:r>
                      <a:r>
                        <a:rPr lang="en-US" altLang="ja-JP" sz="900" kern="1200" dirty="0" err="1">
                          <a:solidFill>
                            <a:schemeClr val="tx1"/>
                          </a:solidFill>
                          <a:latin typeface="+mj-ea"/>
                          <a:ea typeface="+mn-ea"/>
                          <a:cs typeface="+mn-cs"/>
                        </a:rPr>
                        <a:t>金額は</a:t>
                      </a:r>
                      <a:r>
                        <a:rPr kumimoji="1" lang="en-US" altLang="ja-JP" sz="900" kern="1200" dirty="0" err="1">
                          <a:solidFill>
                            <a:schemeClr val="tx1"/>
                          </a:solidFill>
                          <a:latin typeface="+mj-ea"/>
                          <a:ea typeface="+mn-ea"/>
                          <a:cs typeface="+mn-cs"/>
                        </a:rPr>
                        <a:t>LINE</a:t>
                      </a:r>
                      <a:r>
                        <a:rPr kumimoji="1" lang="ja-JP" altLang="en-US" sz="900" kern="1200" dirty="0">
                          <a:solidFill>
                            <a:schemeClr val="tx1"/>
                          </a:solidFill>
                          <a:latin typeface="+mj-ea"/>
                          <a:ea typeface="+mn-ea"/>
                          <a:cs typeface="+mn-cs"/>
                        </a:rPr>
                        <a:t>ヤフーから代理店様への請求額ベース</a:t>
                      </a:r>
                      <a:endParaRPr kumimoji="1" lang="en-US" altLang="ja-JP" sz="900" b="0" i="0" u="none" strike="noStrike" kern="1200" dirty="0">
                        <a:solidFill>
                          <a:srgbClr val="0D0D0D"/>
                        </a:solidFill>
                        <a:latin typeface="+mn-ea"/>
                        <a:ea typeface="メイリオ"/>
                        <a:cs typeface="Meiryo UI"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i="0" u="none" strike="noStrike" kern="1200" cap="none" spc="0" normalizeH="0" baseline="0" noProof="0" dirty="0">
                          <a:ln>
                            <a:noFill/>
                          </a:ln>
                          <a:solidFill>
                            <a:srgbClr val="0D0D0D"/>
                          </a:solidFill>
                          <a:effectLst/>
                          <a:uLnTx/>
                          <a:uFillTx/>
                          <a:latin typeface="+mn-ea"/>
                          <a:ea typeface="+mn-ea"/>
                          <a:cs typeface="+mn-cs"/>
                        </a:rPr>
                        <a:t>※</a:t>
                      </a:r>
                      <a:r>
                        <a:rPr kumimoji="1" lang="ja-JP" altLang="en-US" sz="900" b="0" i="0" u="none" strike="noStrike" kern="1200" cap="none" spc="0" normalizeH="0" baseline="0" noProof="0" dirty="0">
                          <a:ln>
                            <a:noFill/>
                          </a:ln>
                          <a:solidFill>
                            <a:srgbClr val="0D0D0D"/>
                          </a:solidFill>
                          <a:effectLst/>
                          <a:uLnTx/>
                          <a:uFillTx/>
                          <a:latin typeface="+mn-ea"/>
                          <a:ea typeface="+mn-ea"/>
                          <a:cs typeface="+mn-cs"/>
                        </a:rPr>
                        <a:t>制作費は企画内容によって、概算価格より上積みとなる場合があります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2463668774"/>
                  </a:ext>
                </a:extLst>
              </a:tr>
              <a:tr h="2520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お申し込み期限</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掲載開始の</a:t>
                      </a:r>
                      <a:r>
                        <a:rPr kumimoji="1" lang="en-US" altLang="ja-JP" sz="1050" b="0" u="none" strike="noStrike" kern="1200" cap="none" spc="0" normalizeH="0" baseline="0" noProof="0" dirty="0">
                          <a:ln>
                            <a:noFill/>
                          </a:ln>
                          <a:solidFill>
                            <a:srgbClr val="0D0D0D"/>
                          </a:solidFill>
                          <a:effectLst/>
                          <a:uLnTx/>
                          <a:uFillTx/>
                          <a:latin typeface="+mn-ea"/>
                          <a:ea typeface="+mn-ea"/>
                        </a:rPr>
                        <a:t>2</a:t>
                      </a:r>
                      <a:r>
                        <a:rPr kumimoji="1" lang="ja-JP" altLang="en-US" sz="1050" b="0" u="none" strike="noStrike" kern="1200" cap="none" spc="0" normalizeH="0" baseline="0" noProof="0" dirty="0">
                          <a:ln>
                            <a:noFill/>
                          </a:ln>
                          <a:solidFill>
                            <a:srgbClr val="0D0D0D"/>
                          </a:solidFill>
                          <a:effectLst/>
                          <a:uLnTx/>
                          <a:uFillTx/>
                          <a:latin typeface="+mn-ea"/>
                          <a:ea typeface="+mn-ea"/>
                        </a:rPr>
                        <a:t>か月前</a:t>
                      </a:r>
                      <a:endParaRPr kumimoji="1" lang="ja-JP" altLang="en-US" sz="1050" kern="120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rgbClr val="0D0D0D"/>
                          </a:solidFill>
                          <a:effectLst/>
                          <a:uLnTx/>
                          <a:uFillTx/>
                          <a:latin typeface="+mn-ea"/>
                          <a:ea typeface="+mn-ea"/>
                        </a:rPr>
                        <a:t>掲載開始の</a:t>
                      </a:r>
                      <a:r>
                        <a:rPr kumimoji="1" lang="en-US" altLang="ja-JP" sz="1050" b="0" u="none" strike="noStrike" kern="1200" cap="none" spc="0" normalizeH="0" baseline="0" noProof="0" dirty="0">
                          <a:ln>
                            <a:noFill/>
                          </a:ln>
                          <a:solidFill>
                            <a:srgbClr val="0D0D0D"/>
                          </a:solidFill>
                          <a:effectLst/>
                          <a:uLnTx/>
                          <a:uFillTx/>
                          <a:latin typeface="+mn-ea"/>
                          <a:ea typeface="+mn-ea"/>
                        </a:rPr>
                        <a:t>1.5</a:t>
                      </a:r>
                      <a:r>
                        <a:rPr kumimoji="1" lang="ja-JP" altLang="en-US" sz="1050" b="0" u="none" strike="noStrike" kern="1200" cap="none" spc="0" normalizeH="0" baseline="0" noProof="0" dirty="0">
                          <a:ln>
                            <a:noFill/>
                          </a:ln>
                          <a:solidFill>
                            <a:srgbClr val="0D0D0D"/>
                          </a:solidFill>
                          <a:effectLst/>
                          <a:uLnTx/>
                          <a:uFillTx/>
                          <a:latin typeface="+mn-ea"/>
                          <a:ea typeface="+mn-ea"/>
                        </a:rPr>
                        <a:t>か月前</a:t>
                      </a:r>
                      <a:endParaRPr kumimoji="1" lang="ja-JP" altLang="en-US" sz="1050" kern="1200" dirty="0">
                        <a:solidFill>
                          <a:srgbClr val="0D0D0D"/>
                        </a:solidFill>
                        <a:latin typeface="+mn-ea"/>
                        <a:ea typeface="+mn-ea"/>
                        <a:cs typeface="+mn-cs"/>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1967014782"/>
                  </a:ext>
                </a:extLst>
              </a:tr>
              <a:tr h="353683">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レポート項目</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solidFill>
                            <a:srgbClr val="0D0D0D"/>
                          </a:solidFill>
                          <a:latin typeface="+mn-ea"/>
                          <a:ea typeface="+mn-ea"/>
                          <a:cs typeface="Verdana" pitchFamily="34" charset="0"/>
                        </a:rPr>
                        <a:t>PV</a:t>
                      </a:r>
                      <a:r>
                        <a:rPr lang="ja-JP" altLang="en-US" sz="1050" dirty="0">
                          <a:solidFill>
                            <a:srgbClr val="0D0D0D"/>
                          </a:solidFill>
                          <a:latin typeface="+mn-ea"/>
                          <a:ea typeface="+mn-ea"/>
                          <a:cs typeface="Verdana" pitchFamily="34" charset="0"/>
                        </a:rPr>
                        <a:t>、</a:t>
                      </a:r>
                      <a:r>
                        <a:rPr lang="en-US" altLang="ja-JP" sz="1050" dirty="0">
                          <a:solidFill>
                            <a:srgbClr val="0D0D0D"/>
                          </a:solidFill>
                          <a:latin typeface="+mn-ea"/>
                          <a:ea typeface="+mn-ea"/>
                          <a:cs typeface="Verdana" pitchFamily="34" charset="0"/>
                        </a:rPr>
                        <a:t>UB</a:t>
                      </a:r>
                      <a:r>
                        <a:rPr lang="ja-JP" altLang="en-US" sz="1050" dirty="0">
                          <a:solidFill>
                            <a:srgbClr val="0D0D0D"/>
                          </a:solidFill>
                          <a:latin typeface="+mn-ea"/>
                          <a:ea typeface="+mn-ea"/>
                          <a:cs typeface="Verdana" pitchFamily="34" charset="0"/>
                        </a:rPr>
                        <a:t>、ページ内リンクのクリック数、読了率、訪問者の性別・性別</a:t>
                      </a:r>
                      <a:r>
                        <a:rPr lang="en-US" altLang="ja-JP" sz="1050" dirty="0">
                          <a:solidFill>
                            <a:srgbClr val="0D0D0D"/>
                          </a:solidFill>
                          <a:latin typeface="+mn-ea"/>
                          <a:ea typeface="+mn-ea"/>
                          <a:cs typeface="Verdana" pitchFamily="34" charset="0"/>
                        </a:rPr>
                        <a:t>×</a:t>
                      </a:r>
                      <a:r>
                        <a:rPr lang="ja-JP" altLang="en-US" sz="1050" dirty="0">
                          <a:solidFill>
                            <a:srgbClr val="0D0D0D"/>
                          </a:solidFill>
                          <a:latin typeface="+mn-ea"/>
                          <a:ea typeface="+mn-ea"/>
                          <a:cs typeface="Verdana" pitchFamily="34" charset="0"/>
                        </a:rPr>
                        <a:t>年齢層比率、読者アンケート結果</a:t>
                      </a:r>
                      <a:endParaRPr lang="en-US" altLang="ja-JP" sz="1050" dirty="0">
                        <a:solidFill>
                          <a:srgbClr val="0D0D0D"/>
                        </a:solidFill>
                        <a:latin typeface="+mn-ea"/>
                        <a:ea typeface="+mn-ea"/>
                        <a:cs typeface="Verdana" pitchFamily="34" charset="0"/>
                      </a:endParaRP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750538939"/>
                  </a:ext>
                </a:extLst>
              </a:tr>
              <a:tr h="410400">
                <a:tc gridSpan="2">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n-ea"/>
                          <a:ea typeface="+mn-ea"/>
                        </a:rPr>
                        <a:t>備考</a:t>
                      </a: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h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sz="1050" dirty="0">
                        <a:solidFill>
                          <a:srgbClr val="0D0D0D"/>
                        </a:solidFill>
                        <a:latin typeface="+mn-ea"/>
                        <a:ea typeface="+mn-ea"/>
                        <a:cs typeface="Verdana"/>
                      </a:endParaRPr>
                    </a:p>
                  </a:txBody>
                  <a:tcPr anchor="ctr">
                    <a:lnL w="6350" cap="flat" cmpd="sng" algn="ctr">
                      <a:noFill/>
                      <a:prstDash val="dot"/>
                      <a:round/>
                      <a:headEnd type="none" w="med" len="med"/>
                      <a:tailEnd type="none" w="med" len="med"/>
                    </a:lnL>
                    <a:lnR w="3175" cap="flat" cmpd="sng" algn="ctr">
                      <a:no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rgbClr val="0D0D0D"/>
                          </a:solidFill>
                          <a:latin typeface="+mn-ea"/>
                          <a:ea typeface="+mn-ea"/>
                          <a:cs typeface="Verdana"/>
                        </a:rPr>
                        <a:t>コンテンツ構成や制作行程がスタンダードプランと異なります</a:t>
                      </a:r>
                    </a:p>
                  </a:txBody>
                  <a:tcPr anchor="ctr">
                    <a:lnL w="6350" cap="flat" cmpd="sng" algn="ctr">
                      <a:noFill/>
                      <a:prstDash val="dot"/>
                      <a:round/>
                      <a:headEnd type="none" w="med" len="med"/>
                      <a:tailEnd type="none" w="med" len="med"/>
                    </a:lnL>
                    <a:lnR w="3175"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DFDFD"/>
                    </a:solidFill>
                  </a:tcPr>
                </a:tc>
                <a:extLst>
                  <a:ext uri="{0D108BD9-81ED-4DB2-BD59-A6C34878D82A}">
                    <a16:rowId xmlns:a16="http://schemas.microsoft.com/office/drawing/2014/main" val="4014462905"/>
                  </a:ext>
                </a:extLst>
              </a:tr>
            </a:tbl>
          </a:graphicData>
        </a:graphic>
      </p:graphicFrame>
      <p:sp>
        <p:nvSpPr>
          <p:cNvPr id="6" name="テキスト ボックス 5">
            <a:extLst>
              <a:ext uri="{FF2B5EF4-FFF2-40B4-BE49-F238E27FC236}">
                <a16:creationId xmlns:a16="http://schemas.microsoft.com/office/drawing/2014/main" id="{919DD15E-F939-02FD-532A-F9AA8E246399}"/>
              </a:ext>
            </a:extLst>
          </p:cNvPr>
          <p:cNvSpPr txBox="1"/>
          <p:nvPr/>
        </p:nvSpPr>
        <p:spPr>
          <a:xfrm>
            <a:off x="7736934" y="6627168"/>
            <a:ext cx="4455066" cy="230832"/>
          </a:xfrm>
          <a:prstGeom prst="rect">
            <a:avLst/>
          </a:prstGeom>
          <a:noFill/>
        </p:spPr>
        <p:txBody>
          <a:bodyPr wrap="none" rtlCol="0">
            <a:spAutoFit/>
          </a:bodyPr>
          <a:lstStyle/>
          <a:p>
            <a:r>
              <a:rPr lang="en-US" altLang="ja-JP" sz="900" dirty="0">
                <a:solidFill>
                  <a:srgbClr val="0D0D0D"/>
                </a:solidFill>
                <a:latin typeface="+mn-ea"/>
                <a:cs typeface="Verdana"/>
              </a:rPr>
              <a:t>※</a:t>
            </a:r>
            <a:r>
              <a:rPr lang="ja-JP" altLang="en-US" sz="900" dirty="0">
                <a:solidFill>
                  <a:srgbClr val="0D0D0D"/>
                </a:solidFill>
                <a:latin typeface="+mn-ea"/>
                <a:cs typeface="Verdana"/>
              </a:rPr>
              <a:t>価格は全て税別　</a:t>
            </a:r>
            <a:r>
              <a:rPr lang="en-US" altLang="ja-JP" sz="900" dirty="0">
                <a:solidFill>
                  <a:srgbClr val="0D0D0D"/>
                </a:solidFill>
                <a:latin typeface="+mn-ea"/>
                <a:cs typeface="Verdana"/>
              </a:rPr>
              <a:t>※</a:t>
            </a:r>
            <a:r>
              <a:rPr lang="ja-JP" altLang="en-US" sz="900" dirty="0">
                <a:solidFill>
                  <a:srgbClr val="0D0D0D"/>
                </a:solidFill>
                <a:latin typeface="+mn-ea"/>
                <a:cs typeface="Verdana"/>
              </a:rPr>
              <a:t>スペック詳細は各商品のセールスシートで</a:t>
            </a:r>
            <a:r>
              <a:rPr lang="ja-JP" altLang="en-US" sz="900">
                <a:solidFill>
                  <a:srgbClr val="0D0D0D"/>
                </a:solidFill>
                <a:latin typeface="+mn-ea"/>
                <a:cs typeface="Verdana"/>
              </a:rPr>
              <a:t>ご確認ください</a:t>
            </a:r>
            <a:endParaRPr lang="ja-JP" altLang="en-US" sz="900" dirty="0"/>
          </a:p>
        </p:txBody>
      </p:sp>
    </p:spTree>
    <p:extLst>
      <p:ext uri="{BB962C8B-B14F-4D97-AF65-F5344CB8AC3E}">
        <p14:creationId xmlns:p14="http://schemas.microsoft.com/office/powerpoint/2010/main" val="4201015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企画ページの制作・掲載のお申し込み方法</a:t>
            </a:r>
          </a:p>
        </p:txBody>
      </p:sp>
      <p:sp>
        <p:nvSpPr>
          <p:cNvPr id="56" name="テキスト プレースホルダー 2">
            <a:extLst>
              <a:ext uri="{FF2B5EF4-FFF2-40B4-BE49-F238E27FC236}">
                <a16:creationId xmlns:a16="http://schemas.microsoft.com/office/drawing/2014/main" id="{C0DC902A-3056-3884-129B-8480D8F2923A}"/>
              </a:ext>
            </a:extLst>
          </p:cNvPr>
          <p:cNvSpPr>
            <a:spLocks noGrp="1"/>
          </p:cNvSpPr>
          <p:nvPr/>
        </p:nvSpPr>
        <p:spPr>
          <a:xfrm>
            <a:off x="587759" y="1025093"/>
            <a:ext cx="11014609" cy="79208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2"/>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広告主様の代理人となる代理店様によっては、本商品をお申し込みいただけない場合がございますので、</a:t>
            </a:r>
          </a:p>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お申し込み前に弊社担当営業までお問い合わせください。</a:t>
            </a:r>
          </a:p>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endParaRPr kumimoji="1" lang="ja-JP" altLang="en-US" sz="14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57" name="テキスト プレースホルダー 2">
            <a:extLst>
              <a:ext uri="{FF2B5EF4-FFF2-40B4-BE49-F238E27FC236}">
                <a16:creationId xmlns:a16="http://schemas.microsoft.com/office/drawing/2014/main" id="{BAEC6B68-DF09-F5F3-9AEA-4F274941ECF8}"/>
              </a:ext>
            </a:extLst>
          </p:cNvPr>
          <p:cNvSpPr txBox="1">
            <a:spLocks/>
          </p:cNvSpPr>
          <p:nvPr/>
        </p:nvSpPr>
        <p:spPr>
          <a:xfrm>
            <a:off x="587759" y="1720809"/>
            <a:ext cx="11014609" cy="1096601"/>
          </a:xfrm>
          <a:prstGeom prst="rect">
            <a:avLst/>
          </a:prstGeom>
        </p:spPr>
        <p:txBody>
          <a:bodyPr lIns="0" tIns="0" rIns="0" bIns="0"/>
          <a:lstStyle>
            <a:defPPr>
              <a:defRPr lang="ja-JP"/>
            </a:defPPr>
            <a:lvl1pPr marL="0" indent="0" algn="l" defTabSz="914400" rtl="0" eaLnBrk="1" fontAlgn="base" latinLnBrk="0" hangingPunct="1">
              <a:lnSpc>
                <a:spcPct val="130000"/>
              </a:lnSpc>
              <a:spcBef>
                <a:spcPts val="0"/>
              </a:spcBef>
              <a:spcAft>
                <a:spcPct val="0"/>
              </a:spcAft>
              <a:buFont typeface="Arial" panose="020B0604020202020204" pitchFamily="34" charset="0"/>
              <a:buNone/>
              <a:defRPr kumimoji="1" sz="1400" kern="1200">
                <a:solidFill>
                  <a:schemeClr val="tx2"/>
                </a:solidFill>
                <a:latin typeface="Meiryo" panose="020B0604030504040204" pitchFamily="34" charset="-128"/>
                <a:ea typeface="Meiryo" panose="020B0604030504040204" pitchFamily="34" charset="-128"/>
                <a:cs typeface="+mn-cs"/>
              </a:defRPr>
            </a:lvl1pPr>
            <a:lvl2pPr marL="685800" indent="-228600" algn="l" defTabSz="914400" rtl="0" eaLnBrk="1" fontAlgn="base" latinLnBrk="0" hangingPunct="1">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fontAlgn="base" latinLnBrk="0" hangingPunct="1">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fontAlgn="base" latinLnBrk="0" hangingPunct="1">
              <a:lnSpc>
                <a:spcPct val="90000"/>
              </a:lnSpc>
              <a:spcBef>
                <a:spcPts val="500"/>
              </a:spcBef>
              <a:spcAft>
                <a:spcPct val="0"/>
              </a:spcAft>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fontAlgn="base" latinLnBrk="0" hangingPunct="1">
              <a:lnSpc>
                <a:spcPct val="90000"/>
              </a:lnSpc>
              <a:spcBef>
                <a:spcPts val="500"/>
              </a:spcBef>
              <a:spcAft>
                <a:spcPct val="0"/>
              </a:spcAft>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企画ページの制作・掲載については、以下のフローに沿ってお申し込みの上、</a:t>
            </a:r>
            <a:r>
              <a:rPr kumimoji="1" lang="ja-JP" altLang="en-US" sz="14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クリエイティブ制作委託約款の第</a:t>
            </a:r>
            <a:r>
              <a:rPr kumimoji="1" lang="en-US" altLang="ja-JP" sz="14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9</a:t>
            </a:r>
            <a:r>
              <a:rPr kumimoji="1" lang="ja-JP" altLang="en-US" sz="14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条第</a:t>
            </a:r>
            <a:r>
              <a:rPr kumimoji="1" lang="en-US" altLang="ja-JP" sz="14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1</a:t>
            </a:r>
            <a:r>
              <a:rPr kumimoji="1" lang="ja-JP" altLang="en-US" sz="14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項</a:t>
            </a:r>
            <a:r>
              <a:rPr kumimoji="1" lang="en-US" altLang="ja-JP" sz="14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(2)</a:t>
            </a:r>
            <a:r>
              <a:rPr kumimoji="1" lang="ja-JP" altLang="en-US" sz="14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支払条件</a:t>
            </a:r>
            <a:r>
              <a:rPr kumimoji="1" lang="en-US" altLang="ja-JP" sz="14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2</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に</a:t>
            </a:r>
          </a:p>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したがってお支払いいただきます。また、広告配信のお申し込みが必要な場合、広告配信については別途広告管理ツールにてお申し込み</a:t>
            </a:r>
          </a:p>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いただくこととなりますので、当該広告商品のお申し込み方法をご確認ください。</a:t>
            </a:r>
          </a:p>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r>
              <a:rPr kumimoji="1" lang="ja-JP" altLang="en-US" sz="1400" b="0" i="0" u="none" strike="noStrike" kern="1200" cap="none" spc="0" normalizeH="0" baseline="0" noProof="0" dirty="0">
                <a:ln>
                  <a:noFill/>
                </a:ln>
                <a:solidFill>
                  <a:srgbClr val="0D0D0D"/>
                </a:solidFill>
                <a:effectLst/>
                <a:uLnTx/>
                <a:uFillTx/>
                <a:latin typeface="Meiryo"/>
                <a:ea typeface="Meiryo"/>
                <a:cs typeface="+mn-cs"/>
              </a:rPr>
              <a:t>お申し込みツールのマニュアル資料「</a:t>
            </a:r>
            <a:r>
              <a:rPr kumimoji="1" lang="en-US" altLang="ja-JP" sz="1400" b="0" i="0" u="none" strike="noStrike" kern="1200" cap="none" spc="0" normalizeH="0" baseline="0" noProof="0" dirty="0">
                <a:ln>
                  <a:noFill/>
                </a:ln>
                <a:solidFill>
                  <a:srgbClr val="0D0D0D"/>
                </a:solidFill>
                <a:effectLst/>
                <a:uLnTx/>
                <a:uFillTx/>
                <a:latin typeface="メイリオ"/>
                <a:ea typeface="Meiryo"/>
                <a:cs typeface="+mn-cs"/>
                <a:hlinkClick r:id="rId2"/>
              </a:rPr>
              <a:t>LINE Biz Process Manager </a:t>
            </a:r>
            <a:r>
              <a:rPr kumimoji="1" lang="ja-JP" altLang="en-US" sz="1400" b="0" i="0" u="none" strike="noStrike" kern="1200" cap="none" spc="0" normalizeH="0" baseline="0" noProof="0" dirty="0">
                <a:ln>
                  <a:noFill/>
                </a:ln>
                <a:solidFill>
                  <a:srgbClr val="0D0D0D"/>
                </a:solidFill>
                <a:effectLst/>
                <a:uLnTx/>
                <a:uFillTx/>
                <a:latin typeface="メイリオ"/>
                <a:ea typeface="Meiryo"/>
                <a:cs typeface="+mn-cs"/>
                <a:hlinkClick r:id="rId2"/>
              </a:rPr>
              <a:t>操作マニュアル</a:t>
            </a:r>
            <a:r>
              <a:rPr kumimoji="1" lang="ja-JP" altLang="en-US" sz="1400" b="0" i="0" u="none" strike="noStrike" kern="1200" cap="none" spc="0" normalizeH="0" baseline="0" noProof="0" dirty="0">
                <a:ln>
                  <a:noFill/>
                </a:ln>
                <a:solidFill>
                  <a:srgbClr val="0D0D0D"/>
                </a:solidFill>
                <a:effectLst/>
                <a:uLnTx/>
                <a:uFillTx/>
                <a:latin typeface="Meiryo"/>
                <a:ea typeface="Meiryo"/>
                <a:cs typeface="+mn-cs"/>
              </a:rPr>
              <a:t>」も併せてご参照ください。</a:t>
            </a:r>
          </a:p>
          <a:p>
            <a:pPr marL="0" marR="0" lvl="0" indent="0" algn="l" defTabSz="914400" rtl="0" eaLnBrk="1" fontAlgn="auto" latinLnBrk="0" hangingPunct="1">
              <a:lnSpc>
                <a:spcPct val="130000"/>
              </a:lnSpc>
              <a:spcBef>
                <a:spcPts val="0"/>
              </a:spcBef>
              <a:spcAft>
                <a:spcPts val="0"/>
              </a:spcAft>
              <a:buClrTx/>
              <a:buSzTx/>
              <a:buFont typeface="Arial" panose="020B0604020202020204" pitchFamily="34" charset="0"/>
              <a:buNone/>
              <a:tabLst/>
              <a:defRPr/>
            </a:pPr>
            <a:endPar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58" name="正方形/長方形 57">
            <a:extLst>
              <a:ext uri="{FF2B5EF4-FFF2-40B4-BE49-F238E27FC236}">
                <a16:creationId xmlns:a16="http://schemas.microsoft.com/office/drawing/2014/main" id="{6771029A-9DA6-19B2-6A31-DF82BF873E50}"/>
              </a:ext>
            </a:extLst>
          </p:cNvPr>
          <p:cNvSpPr/>
          <p:nvPr/>
        </p:nvSpPr>
        <p:spPr>
          <a:xfrm>
            <a:off x="623779" y="4779212"/>
            <a:ext cx="11089179" cy="943443"/>
          </a:xfrm>
          <a:prstGeom prst="rect">
            <a:avLst/>
          </a:prstGeom>
          <a:solidFill>
            <a:srgbClr val="FFFFFF"/>
          </a:solidFill>
          <a:ln w="9525" cap="flat" cmpd="sng" algn="ctr">
            <a:solidFill>
              <a:srgbClr val="656565"/>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59" name="正方形/長方形 58">
            <a:extLst>
              <a:ext uri="{FF2B5EF4-FFF2-40B4-BE49-F238E27FC236}">
                <a16:creationId xmlns:a16="http://schemas.microsoft.com/office/drawing/2014/main" id="{E4C3DD2E-44D3-8907-1D08-DC2BD1567D1F}"/>
              </a:ext>
            </a:extLst>
          </p:cNvPr>
          <p:cNvSpPr/>
          <p:nvPr/>
        </p:nvSpPr>
        <p:spPr>
          <a:xfrm>
            <a:off x="623779" y="3516729"/>
            <a:ext cx="11089179" cy="943443"/>
          </a:xfrm>
          <a:prstGeom prst="rect">
            <a:avLst/>
          </a:prstGeom>
          <a:solidFill>
            <a:srgbClr val="FFFFFF"/>
          </a:solidFill>
          <a:ln w="9525" cap="flat" cmpd="sng" algn="ctr">
            <a:solidFill>
              <a:srgbClr val="00003E"/>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grpSp>
        <p:nvGrpSpPr>
          <p:cNvPr id="60" name="グループ化 59">
            <a:extLst>
              <a:ext uri="{FF2B5EF4-FFF2-40B4-BE49-F238E27FC236}">
                <a16:creationId xmlns:a16="http://schemas.microsoft.com/office/drawing/2014/main" id="{9BE082D8-CDB6-9A32-9A4F-03D41A92B6B1}"/>
              </a:ext>
            </a:extLst>
          </p:cNvPr>
          <p:cNvGrpSpPr/>
          <p:nvPr/>
        </p:nvGrpSpPr>
        <p:grpSpPr>
          <a:xfrm>
            <a:off x="498292" y="4589769"/>
            <a:ext cx="885476" cy="1134053"/>
            <a:chOff x="455043" y="4012565"/>
            <a:chExt cx="885476" cy="1134053"/>
          </a:xfrm>
        </p:grpSpPr>
        <p:sp>
          <p:nvSpPr>
            <p:cNvPr id="142" name="直角三角形 141">
              <a:extLst>
                <a:ext uri="{FF2B5EF4-FFF2-40B4-BE49-F238E27FC236}">
                  <a16:creationId xmlns:a16="http://schemas.microsoft.com/office/drawing/2014/main" id="{E7D8EFA7-B4A2-CD8D-59D0-7FFA813826D6}"/>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143" name="角丸四角形 82">
              <a:extLst>
                <a:ext uri="{FF2B5EF4-FFF2-40B4-BE49-F238E27FC236}">
                  <a16:creationId xmlns:a16="http://schemas.microsoft.com/office/drawing/2014/main" id="{6716850C-2089-D302-A902-EBB386E4E523}"/>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0" fontAlgn="base" hangingPunct="0">
                <a:spcBef>
                  <a:spcPct val="0"/>
                </a:spcBef>
                <a:spcAft>
                  <a:spcPct val="0"/>
                </a:spcAft>
                <a:defRPr/>
              </a:pPr>
              <a:r>
                <a:rPr kumimoji="0" lang="ja-JP" altLang="en-US" sz="1200" b="1" kern="0">
                  <a:solidFill>
                    <a:srgbClr val="FFFFFF"/>
                  </a:solidFill>
                  <a:latin typeface="Meiryo" panose="020B0604030504040204" pitchFamily="34" charset="-128"/>
                </a:rPr>
                <a:t>代理店様</a:t>
              </a:r>
              <a:endParaRPr kumimoji="0" lang="ja-JP" altLang="en-US" sz="1200" b="1" kern="0" dirty="0">
                <a:solidFill>
                  <a:srgbClr val="FFFFFF"/>
                </a:solidFill>
                <a:latin typeface="Meiryo" panose="020B0604030504040204" pitchFamily="34" charset="-128"/>
              </a:endParaRPr>
            </a:p>
          </p:txBody>
        </p:sp>
      </p:grpSp>
      <p:sp>
        <p:nvSpPr>
          <p:cNvPr id="61" name="直角三角形 60">
            <a:extLst>
              <a:ext uri="{FF2B5EF4-FFF2-40B4-BE49-F238E27FC236}">
                <a16:creationId xmlns:a16="http://schemas.microsoft.com/office/drawing/2014/main" id="{05FBAF7A-32DA-20B2-2135-6FC46B55FD62}"/>
              </a:ext>
            </a:extLst>
          </p:cNvPr>
          <p:cNvSpPr>
            <a:spLocks noChangeAspect="1"/>
          </p:cNvSpPr>
          <p:nvPr/>
        </p:nvSpPr>
        <p:spPr>
          <a:xfrm rot="10800000">
            <a:off x="1197728" y="4627207"/>
            <a:ext cx="108000" cy="108000"/>
          </a:xfrm>
          <a:prstGeom prst="rtTriangle">
            <a:avLst/>
          </a:prstGeom>
          <a:solidFill>
            <a:srgbClr val="FFFFFF"/>
          </a:solidFill>
          <a:ln w="952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grpSp>
        <p:nvGrpSpPr>
          <p:cNvPr id="62" name="グループ化 61">
            <a:extLst>
              <a:ext uri="{FF2B5EF4-FFF2-40B4-BE49-F238E27FC236}">
                <a16:creationId xmlns:a16="http://schemas.microsoft.com/office/drawing/2014/main" id="{4089D61E-0A11-52B3-C4D8-5C71BADF2DAB}"/>
              </a:ext>
            </a:extLst>
          </p:cNvPr>
          <p:cNvGrpSpPr/>
          <p:nvPr/>
        </p:nvGrpSpPr>
        <p:grpSpPr>
          <a:xfrm>
            <a:off x="498292" y="3329619"/>
            <a:ext cx="885476" cy="1130553"/>
            <a:chOff x="497907" y="3402715"/>
            <a:chExt cx="885476" cy="1130553"/>
          </a:xfrm>
        </p:grpSpPr>
        <p:sp>
          <p:nvSpPr>
            <p:cNvPr id="138" name="角丸四角形 75">
              <a:extLst>
                <a:ext uri="{FF2B5EF4-FFF2-40B4-BE49-F238E27FC236}">
                  <a16:creationId xmlns:a16="http://schemas.microsoft.com/office/drawing/2014/main" id="{4FC7B898-A914-683F-F6E7-09F473A91FA9}"/>
                </a:ext>
              </a:extLst>
            </p:cNvPr>
            <p:cNvSpPr/>
            <p:nvPr/>
          </p:nvSpPr>
          <p:spPr>
            <a:xfrm>
              <a:off x="497907" y="3402715"/>
              <a:ext cx="885476" cy="1036964"/>
            </a:xfrm>
            <a:prstGeom prst="roundRect">
              <a:avLst>
                <a:gd name="adj" fmla="val 2711"/>
              </a:avLst>
            </a:prstGeom>
            <a:solidFill>
              <a:srgbClr val="000048"/>
            </a:solidFill>
            <a:ln w="50800"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0" fontAlgn="base" hangingPunct="0">
                <a:spcBef>
                  <a:spcPct val="0"/>
                </a:spcBef>
                <a:spcAft>
                  <a:spcPct val="0"/>
                </a:spcAft>
                <a:defRPr/>
              </a:pPr>
              <a:r>
                <a:rPr kumimoji="0" lang="en-US" altLang="ja-JP" sz="1200" b="1" kern="0" dirty="0">
                  <a:solidFill>
                    <a:srgbClr val="FFFFFF"/>
                  </a:solidFill>
                  <a:latin typeface="Meiryo" panose="020B0604030504040204" pitchFamily="34" charset="-128"/>
                </a:rPr>
                <a:t>LINE</a:t>
              </a:r>
            </a:p>
            <a:p>
              <a:pPr algn="ctr" eaLnBrk="0" fontAlgn="base" hangingPunct="0">
                <a:spcBef>
                  <a:spcPct val="0"/>
                </a:spcBef>
                <a:spcAft>
                  <a:spcPct val="0"/>
                </a:spcAft>
                <a:defRPr/>
              </a:pPr>
              <a:r>
                <a:rPr kumimoji="0" lang="ja-JP" altLang="en-US" sz="1200" b="1" kern="0" dirty="0">
                  <a:solidFill>
                    <a:srgbClr val="FFFFFF"/>
                  </a:solidFill>
                  <a:latin typeface="Meiryo" panose="020B0604030504040204" pitchFamily="34" charset="-128"/>
                </a:rPr>
                <a:t>ヤフー</a:t>
              </a:r>
            </a:p>
          </p:txBody>
        </p:sp>
        <p:sp>
          <p:nvSpPr>
            <p:cNvPr id="139" name="直角三角形 138">
              <a:extLst>
                <a:ext uri="{FF2B5EF4-FFF2-40B4-BE49-F238E27FC236}">
                  <a16:creationId xmlns:a16="http://schemas.microsoft.com/office/drawing/2014/main" id="{9BED7967-899F-042D-FC39-D60D07B42897}"/>
                </a:ext>
              </a:extLst>
            </p:cNvPr>
            <p:cNvSpPr>
              <a:spLocks noChangeAspect="1"/>
            </p:cNvSpPr>
            <p:nvPr/>
          </p:nvSpPr>
          <p:spPr>
            <a:xfrm rot="10800000">
              <a:off x="505706" y="4430162"/>
              <a:ext cx="157590" cy="103106"/>
            </a:xfrm>
            <a:prstGeom prst="rtTriangle">
              <a:avLst/>
            </a:prstGeom>
            <a:solidFill>
              <a:srgbClr val="00003E"/>
            </a:solidFill>
            <a:ln w="952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140" name="直角三角形 139">
              <a:extLst>
                <a:ext uri="{FF2B5EF4-FFF2-40B4-BE49-F238E27FC236}">
                  <a16:creationId xmlns:a16="http://schemas.microsoft.com/office/drawing/2014/main" id="{12717D24-009E-0BEE-33C6-BFFFC77CCBEC}"/>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cxnSp>
          <p:nvCxnSpPr>
            <p:cNvPr id="141" name="直線コネクタ 140">
              <a:extLst>
                <a:ext uri="{FF2B5EF4-FFF2-40B4-BE49-F238E27FC236}">
                  <a16:creationId xmlns:a16="http://schemas.microsoft.com/office/drawing/2014/main" id="{BA2575AA-26AC-75D3-1BA0-BA6AF96D82BB}"/>
                </a:ext>
              </a:extLst>
            </p:cNvPr>
            <p:cNvCxnSpPr/>
            <p:nvPr/>
          </p:nvCxnSpPr>
          <p:spPr>
            <a:xfrm>
              <a:off x="620432" y="4070300"/>
              <a:ext cx="576000" cy="0"/>
            </a:xfrm>
            <a:prstGeom prst="line">
              <a:avLst/>
            </a:prstGeom>
            <a:noFill/>
            <a:ln w="12700" cap="flat" cmpd="sng" algn="ctr">
              <a:solidFill>
                <a:srgbClr val="FFFFFF"/>
              </a:solidFill>
              <a:prstDash val="solid"/>
            </a:ln>
            <a:effectLst/>
          </p:spPr>
        </p:cxnSp>
      </p:grpSp>
      <p:cxnSp>
        <p:nvCxnSpPr>
          <p:cNvPr id="63" name="直線コネクタ 62">
            <a:extLst>
              <a:ext uri="{FF2B5EF4-FFF2-40B4-BE49-F238E27FC236}">
                <a16:creationId xmlns:a16="http://schemas.microsoft.com/office/drawing/2014/main" id="{0CFE2A13-B0FE-A1AB-98C9-95A9EC735FF8}"/>
              </a:ext>
            </a:extLst>
          </p:cNvPr>
          <p:cNvCxnSpPr/>
          <p:nvPr/>
        </p:nvCxnSpPr>
        <p:spPr>
          <a:xfrm>
            <a:off x="597455" y="5272297"/>
            <a:ext cx="576000" cy="0"/>
          </a:xfrm>
          <a:prstGeom prst="line">
            <a:avLst/>
          </a:prstGeom>
          <a:noFill/>
          <a:ln w="12700" cap="flat" cmpd="sng" algn="ctr">
            <a:solidFill>
              <a:srgbClr val="FFFFFF"/>
            </a:solidFill>
            <a:prstDash val="solid"/>
          </a:ln>
          <a:effectLst/>
        </p:spPr>
      </p:cxnSp>
      <p:sp>
        <p:nvSpPr>
          <p:cNvPr id="64" name="タイトル 2">
            <a:extLst>
              <a:ext uri="{FF2B5EF4-FFF2-40B4-BE49-F238E27FC236}">
                <a16:creationId xmlns:a16="http://schemas.microsoft.com/office/drawing/2014/main" id="{A213F19D-5E37-559B-1202-55B9BF5E76C4}"/>
              </a:ext>
            </a:extLst>
          </p:cNvPr>
          <p:cNvSpPr txBox="1">
            <a:spLocks/>
          </p:cNvSpPr>
          <p:nvPr/>
        </p:nvSpPr>
        <p:spPr>
          <a:xfrm>
            <a:off x="9722595" y="3062021"/>
            <a:ext cx="1692771" cy="338554"/>
          </a:xfrm>
          <a:prstGeom prst="rect">
            <a:avLst/>
          </a:prstGeom>
        </p:spPr>
        <p:txBody>
          <a:bodyPr vert="horz" wrap="none" lIns="0" tIns="0" rIns="0" bIns="0" rtlCol="0" anchor="ctr">
            <a:spAutoFit/>
          </a:bodyPr>
          <a:lstStyle>
            <a:defPPr>
              <a:defRPr lang="ja-JP"/>
            </a:defPPr>
            <a:lvl1pPr algn="l" defTabSz="914400" rtl="0" eaLnBrk="1" fontAlgn="base" latinLnBrk="0" hangingPunct="1">
              <a:spcBef>
                <a:spcPct val="0"/>
              </a:spcBef>
              <a:spcAft>
                <a:spcPct val="0"/>
              </a:spcAft>
              <a:buNone/>
              <a:defRPr kumimoji="1" sz="2800" kern="1200">
                <a:solidFill>
                  <a:schemeClr val="tx1"/>
                </a:solidFill>
                <a:latin typeface="メイリオ"/>
                <a:ea typeface="メイリオ"/>
                <a:cs typeface="+mj-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これ以降のキャンセルは</a:t>
            </a:r>
            <a:endParaRPr kumimoji="1" lang="en-US" altLang="ja-JP"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1100" dirty="0">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不可となります</a:t>
            </a:r>
          </a:p>
        </p:txBody>
      </p:sp>
      <p:sp>
        <p:nvSpPr>
          <p:cNvPr id="65" name="ホームベース 58">
            <a:extLst>
              <a:ext uri="{FF2B5EF4-FFF2-40B4-BE49-F238E27FC236}">
                <a16:creationId xmlns:a16="http://schemas.microsoft.com/office/drawing/2014/main" id="{6055DECC-B5F9-17B8-20FC-063F7F6E3055}"/>
              </a:ext>
            </a:extLst>
          </p:cNvPr>
          <p:cNvSpPr/>
          <p:nvPr/>
        </p:nvSpPr>
        <p:spPr>
          <a:xfrm>
            <a:off x="10166925" y="3609786"/>
            <a:ext cx="1509405" cy="756000"/>
          </a:xfrm>
          <a:prstGeom prst="homePlate">
            <a:avLst/>
          </a:prstGeom>
          <a:solidFill>
            <a:srgbClr val="000048"/>
          </a:solidFill>
          <a:ln w="50800" cap="flat" cmpd="sng" algn="ctr">
            <a:solidFill>
              <a:srgbClr val="FFFFFF"/>
            </a:solidFill>
            <a:prstDash val="solid"/>
          </a:ln>
          <a:effectLst/>
        </p:spPr>
        <p:txBody>
          <a:bodyPr rot="0" spcFirstLastPara="0" vert="horz" wrap="none" lIns="432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請求書</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発行</a:t>
            </a:r>
          </a:p>
        </p:txBody>
      </p:sp>
      <p:sp>
        <p:nvSpPr>
          <p:cNvPr id="66" name="ホームベース 59">
            <a:extLst>
              <a:ext uri="{FF2B5EF4-FFF2-40B4-BE49-F238E27FC236}">
                <a16:creationId xmlns:a16="http://schemas.microsoft.com/office/drawing/2014/main" id="{58F5D034-775A-25D1-91A7-3B184C99AB38}"/>
              </a:ext>
            </a:extLst>
          </p:cNvPr>
          <p:cNvSpPr/>
          <p:nvPr/>
        </p:nvSpPr>
        <p:spPr>
          <a:xfrm>
            <a:off x="9304152" y="3609786"/>
            <a:ext cx="1311398" cy="756000"/>
          </a:xfrm>
          <a:prstGeom prst="homePlate">
            <a:avLst/>
          </a:prstGeom>
          <a:solidFill>
            <a:srgbClr val="000048"/>
          </a:solidFill>
          <a:ln w="50800" cap="flat" cmpd="sng" algn="ctr">
            <a:solidFill>
              <a:srgbClr val="FFFFFF"/>
            </a:solidFill>
            <a:prstDash val="solid"/>
          </a:ln>
          <a:effectLst/>
        </p:spPr>
        <p:txBody>
          <a:bodyPr rot="0" spcFirstLastPara="0" vert="horz" wrap="none" lIns="612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納品</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掲載</a:t>
            </a:r>
          </a:p>
        </p:txBody>
      </p:sp>
      <p:sp>
        <p:nvSpPr>
          <p:cNvPr id="67" name="ホームベース 60">
            <a:extLst>
              <a:ext uri="{FF2B5EF4-FFF2-40B4-BE49-F238E27FC236}">
                <a16:creationId xmlns:a16="http://schemas.microsoft.com/office/drawing/2014/main" id="{09ADB60B-926F-7C09-8A6E-5C0B17FC9A2E}"/>
              </a:ext>
            </a:extLst>
          </p:cNvPr>
          <p:cNvSpPr/>
          <p:nvPr/>
        </p:nvSpPr>
        <p:spPr>
          <a:xfrm>
            <a:off x="8316776" y="3609786"/>
            <a:ext cx="1458514" cy="756000"/>
          </a:xfrm>
          <a:prstGeom prst="homePlate">
            <a:avLst/>
          </a:prstGeom>
          <a:solidFill>
            <a:srgbClr val="000048"/>
          </a:solidFill>
          <a:ln w="50800" cap="flat" cmpd="sng" algn="ctr">
            <a:solidFill>
              <a:srgbClr val="FFFFFF"/>
            </a:solidFill>
            <a:prstDash val="solid"/>
          </a:ln>
          <a:effectLst/>
        </p:spPr>
        <p:txBody>
          <a:bodyPr rot="0" spcFirstLastPara="0" vert="horz" wrap="none" lIns="432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掲載準備</a:t>
            </a:r>
          </a:p>
        </p:txBody>
      </p:sp>
      <p:sp>
        <p:nvSpPr>
          <p:cNvPr id="68" name="ホームベース 65">
            <a:extLst>
              <a:ext uri="{FF2B5EF4-FFF2-40B4-BE49-F238E27FC236}">
                <a16:creationId xmlns:a16="http://schemas.microsoft.com/office/drawing/2014/main" id="{E9EB1670-2871-1B31-0525-6DFEC7004D0A}"/>
              </a:ext>
            </a:extLst>
          </p:cNvPr>
          <p:cNvSpPr/>
          <p:nvPr/>
        </p:nvSpPr>
        <p:spPr>
          <a:xfrm>
            <a:off x="10166926" y="4860800"/>
            <a:ext cx="1508012" cy="756000"/>
          </a:xfrm>
          <a:prstGeom prst="homePlate">
            <a:avLst/>
          </a:prstGeom>
          <a:solidFill>
            <a:srgbClr val="D5D5D5">
              <a:lumMod val="50000"/>
            </a:srgbClr>
          </a:solidFill>
          <a:ln w="50800" cap="flat" cmpd="sng" algn="ctr">
            <a:solidFill>
              <a:srgbClr val="FFFFFF"/>
            </a:solidFill>
            <a:prstDash val="solid"/>
          </a:ln>
          <a:effectLst/>
        </p:spPr>
        <p:txBody>
          <a:bodyPr rot="0" spcFirstLastPara="0" vert="horz" wrap="none" lIns="432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0" lang="ja-JP" altLang="en-US" sz="1100" b="1" i="0" u="none" strike="noStrike" kern="0" cap="none" spc="10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お支払い</a:t>
            </a:r>
          </a:p>
        </p:txBody>
      </p:sp>
      <p:sp>
        <p:nvSpPr>
          <p:cNvPr id="69" name="ホームベース 66">
            <a:extLst>
              <a:ext uri="{FF2B5EF4-FFF2-40B4-BE49-F238E27FC236}">
                <a16:creationId xmlns:a16="http://schemas.microsoft.com/office/drawing/2014/main" id="{3C99793F-5CDB-F181-850C-D48E6DCCE73C}"/>
              </a:ext>
            </a:extLst>
          </p:cNvPr>
          <p:cNvSpPr/>
          <p:nvPr/>
        </p:nvSpPr>
        <p:spPr>
          <a:xfrm>
            <a:off x="8316776" y="4860800"/>
            <a:ext cx="2298773" cy="756000"/>
          </a:xfrm>
          <a:prstGeom prst="homePlate">
            <a:avLst/>
          </a:prstGeom>
          <a:solidFill>
            <a:srgbClr val="D5D5D5">
              <a:lumMod val="50000"/>
            </a:srgbClr>
          </a:solidFill>
          <a:ln w="50800" cap="flat" cmpd="sng" algn="ctr">
            <a:solidFill>
              <a:srgbClr val="FFFFFF"/>
            </a:solidFill>
            <a:prstDash val="solid"/>
          </a:ln>
          <a:effectLst/>
        </p:spPr>
        <p:txBody>
          <a:bodyPr rot="0" spcFirstLastPara="0" vert="horz" wrap="none" lIns="432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0" lang="ja-JP" altLang="en-US"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確認・検収</a:t>
            </a:r>
          </a:p>
        </p:txBody>
      </p:sp>
      <p:sp>
        <p:nvSpPr>
          <p:cNvPr id="70" name="ホームベース 61">
            <a:extLst>
              <a:ext uri="{FF2B5EF4-FFF2-40B4-BE49-F238E27FC236}">
                <a16:creationId xmlns:a16="http://schemas.microsoft.com/office/drawing/2014/main" id="{3DAA58B5-66A7-4250-80DA-B270BB3CA82A}"/>
              </a:ext>
            </a:extLst>
          </p:cNvPr>
          <p:cNvSpPr/>
          <p:nvPr/>
        </p:nvSpPr>
        <p:spPr>
          <a:xfrm>
            <a:off x="7433018" y="3621579"/>
            <a:ext cx="1311398" cy="763862"/>
          </a:xfrm>
          <a:prstGeom prst="homePlate">
            <a:avLst/>
          </a:prstGeom>
          <a:solidFill>
            <a:srgbClr val="49497A"/>
          </a:solidFill>
          <a:ln w="50800" cap="flat" cmpd="sng" algn="ctr">
            <a:solidFill>
              <a:srgbClr val="FFFFFF"/>
            </a:solidFill>
            <a:prstDash val="solid"/>
          </a:ln>
          <a:effectLst/>
        </p:spPr>
        <p:txBody>
          <a:bodyPr rot="0" spcFirstLastPara="0" vert="horz" wrap="none" lIns="360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発注受領</a:t>
            </a:r>
          </a:p>
        </p:txBody>
      </p:sp>
      <p:sp>
        <p:nvSpPr>
          <p:cNvPr id="71" name="ホームベース 61">
            <a:extLst>
              <a:ext uri="{FF2B5EF4-FFF2-40B4-BE49-F238E27FC236}">
                <a16:creationId xmlns:a16="http://schemas.microsoft.com/office/drawing/2014/main" id="{907459F4-9283-2A27-3A72-A7C9A598DF67}"/>
              </a:ext>
            </a:extLst>
          </p:cNvPr>
          <p:cNvSpPr/>
          <p:nvPr/>
        </p:nvSpPr>
        <p:spPr>
          <a:xfrm>
            <a:off x="6500095" y="3621579"/>
            <a:ext cx="1311398" cy="763862"/>
          </a:xfrm>
          <a:prstGeom prst="homePlate">
            <a:avLst/>
          </a:prstGeom>
          <a:solidFill>
            <a:srgbClr val="49497A"/>
          </a:solidFill>
          <a:ln w="50800" cap="flat" cmpd="sng" algn="ctr">
            <a:solidFill>
              <a:srgbClr val="FFFFFF"/>
            </a:solidFill>
            <a:prstDash val="solid"/>
          </a:ln>
          <a:effectLst/>
        </p:spPr>
        <p:txBody>
          <a:bodyPr rot="0" spcFirstLastPara="0" vert="horz" wrap="none" lIns="360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発注確認</a:t>
            </a:r>
          </a:p>
        </p:txBody>
      </p:sp>
      <p:sp>
        <p:nvSpPr>
          <p:cNvPr id="72" name="ホームベース 61">
            <a:extLst>
              <a:ext uri="{FF2B5EF4-FFF2-40B4-BE49-F238E27FC236}">
                <a16:creationId xmlns:a16="http://schemas.microsoft.com/office/drawing/2014/main" id="{F8C710C4-3191-F8F0-7230-00039A5CA172}"/>
              </a:ext>
            </a:extLst>
          </p:cNvPr>
          <p:cNvSpPr/>
          <p:nvPr/>
        </p:nvSpPr>
        <p:spPr>
          <a:xfrm>
            <a:off x="7363217" y="4852938"/>
            <a:ext cx="1381199" cy="763862"/>
          </a:xfrm>
          <a:prstGeom prst="homePlate">
            <a:avLst/>
          </a:prstGeom>
          <a:solidFill>
            <a:srgbClr val="A9A9A9"/>
          </a:solidFill>
          <a:ln w="50800" cap="flat" cmpd="sng" algn="ctr">
            <a:solidFill>
              <a:srgbClr val="FFFFFF"/>
            </a:solidFill>
            <a:prstDash val="solid"/>
          </a:ln>
          <a:effectLst/>
        </p:spPr>
        <p:txBody>
          <a:bodyPr rot="0" spcFirstLastPara="0" vert="horz" wrap="none" lIns="360000" tIns="72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0" lang="en-US" altLang="ja-JP"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LBPM</a:t>
            </a:r>
          </a:p>
          <a:p>
            <a:pPr marL="0" marR="0" lvl="0" indent="0" algn="ctr" defTabSz="914400" rtl="0" eaLnBrk="0" fontAlgn="base" latinLnBrk="0" hangingPunct="0">
              <a:lnSpc>
                <a:spcPct val="120000"/>
              </a:lnSpc>
              <a:spcBef>
                <a:spcPct val="0"/>
              </a:spcBef>
              <a:spcAft>
                <a:spcPct val="0"/>
              </a:spcAft>
              <a:buClrTx/>
              <a:buSzTx/>
              <a:buFontTx/>
              <a:buNone/>
              <a:tabLst/>
              <a:defRPr/>
            </a:pPr>
            <a:r>
              <a:rPr kumimoji="0" lang="ja-JP" altLang="en-US"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発注受領</a:t>
            </a:r>
            <a:endParaRPr kumimoji="0" lang="en-US" altLang="ja-JP"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0" fontAlgn="base" latinLnBrk="0" hangingPunct="0">
              <a:lnSpc>
                <a:spcPct val="120000"/>
              </a:lnSpc>
              <a:spcBef>
                <a:spcPct val="0"/>
              </a:spcBef>
              <a:spcAft>
                <a:spcPct val="0"/>
              </a:spcAft>
              <a:buClrTx/>
              <a:buSzTx/>
              <a:buFontTx/>
              <a:buNone/>
              <a:tabLst/>
              <a:defRPr/>
            </a:pPr>
            <a:r>
              <a:rPr kumimoji="0" lang="ja-JP" altLang="en-US"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通知受信</a:t>
            </a:r>
            <a:endParaRPr kumimoji="0" lang="en-US" altLang="ja-JP"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endParaRPr>
          </a:p>
        </p:txBody>
      </p:sp>
      <p:sp>
        <p:nvSpPr>
          <p:cNvPr id="73" name="ホームベース 68">
            <a:extLst>
              <a:ext uri="{FF2B5EF4-FFF2-40B4-BE49-F238E27FC236}">
                <a16:creationId xmlns:a16="http://schemas.microsoft.com/office/drawing/2014/main" id="{C389F497-8F3E-1E59-ABA1-DD859982E3F3}"/>
              </a:ext>
            </a:extLst>
          </p:cNvPr>
          <p:cNvSpPr/>
          <p:nvPr/>
        </p:nvSpPr>
        <p:spPr>
          <a:xfrm>
            <a:off x="5511296" y="4860800"/>
            <a:ext cx="2258905" cy="756000"/>
          </a:xfrm>
          <a:prstGeom prst="homePlate">
            <a:avLst/>
          </a:prstGeom>
          <a:solidFill>
            <a:srgbClr val="FFFFFF"/>
          </a:solidFill>
          <a:ln w="50800" cap="flat" cmpd="sng" algn="ctr">
            <a:solidFill>
              <a:srgbClr val="FFFFFF"/>
            </a:solidFill>
            <a:prstDash val="solid"/>
          </a:ln>
          <a:effectLst/>
        </p:spPr>
        <p:txBody>
          <a:bodyPr rot="0" spcFirstLastPara="0" vert="horz" wrap="none" lIns="648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09" name="ホームベース 67">
            <a:extLst>
              <a:ext uri="{FF2B5EF4-FFF2-40B4-BE49-F238E27FC236}">
                <a16:creationId xmlns:a16="http://schemas.microsoft.com/office/drawing/2014/main" id="{798D155C-A410-9CA2-9A8A-72F117D1406D}"/>
              </a:ext>
            </a:extLst>
          </p:cNvPr>
          <p:cNvSpPr/>
          <p:nvPr/>
        </p:nvSpPr>
        <p:spPr>
          <a:xfrm>
            <a:off x="5690636" y="4860800"/>
            <a:ext cx="1183542" cy="756000"/>
          </a:xfrm>
          <a:prstGeom prst="homePlate">
            <a:avLst/>
          </a:prstGeom>
          <a:solidFill>
            <a:srgbClr val="A9A9A9"/>
          </a:solidFill>
          <a:ln w="50800" cap="flat" cmpd="sng" algn="ctr">
            <a:solidFill>
              <a:srgbClr val="FFFFFF"/>
            </a:solidFill>
            <a:prstDash val="solid"/>
          </a:ln>
          <a:effectLst/>
        </p:spPr>
        <p:txBody>
          <a:bodyPr rot="0" spcFirstLastPara="0" vert="horz" wrap="none" lIns="360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0" lang="en-US" altLang="ja-JP"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LBPM</a:t>
            </a:r>
          </a:p>
          <a:p>
            <a:pPr marL="0" marR="0" lvl="0" indent="0" algn="ctr" defTabSz="914400" rtl="0" eaLnBrk="0" fontAlgn="base" latinLnBrk="0" hangingPunct="0">
              <a:lnSpc>
                <a:spcPct val="120000"/>
              </a:lnSpc>
              <a:spcBef>
                <a:spcPct val="0"/>
              </a:spcBef>
              <a:spcAft>
                <a:spcPct val="0"/>
              </a:spcAft>
              <a:buClrTx/>
              <a:buSzTx/>
              <a:buFontTx/>
              <a:buNone/>
              <a:tabLst/>
              <a:defRPr/>
            </a:pPr>
            <a:r>
              <a:rPr kumimoji="0" lang="ja-JP" altLang="en-US"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発注</a:t>
            </a:r>
          </a:p>
        </p:txBody>
      </p:sp>
      <p:sp>
        <p:nvSpPr>
          <p:cNvPr id="110" name="ホームベース 68">
            <a:extLst>
              <a:ext uri="{FF2B5EF4-FFF2-40B4-BE49-F238E27FC236}">
                <a16:creationId xmlns:a16="http://schemas.microsoft.com/office/drawing/2014/main" id="{785EB4BB-1D06-5FED-CC97-649216EC0299}"/>
              </a:ext>
            </a:extLst>
          </p:cNvPr>
          <p:cNvSpPr/>
          <p:nvPr/>
        </p:nvSpPr>
        <p:spPr>
          <a:xfrm>
            <a:off x="4810693" y="4860800"/>
            <a:ext cx="1273413" cy="756000"/>
          </a:xfrm>
          <a:prstGeom prst="homePlate">
            <a:avLst/>
          </a:prstGeom>
          <a:solidFill>
            <a:srgbClr val="FFFFFF"/>
          </a:solidFill>
          <a:ln w="50800" cap="flat" cmpd="sng" algn="ctr">
            <a:solidFill>
              <a:srgbClr val="FFFFFF"/>
            </a:solidFill>
            <a:prstDash val="solid"/>
          </a:ln>
          <a:effectLst/>
        </p:spPr>
        <p:txBody>
          <a:bodyPr rot="0" spcFirstLastPara="0" vert="horz" wrap="none" lIns="648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11" name="ホームベース 69">
            <a:extLst>
              <a:ext uri="{FF2B5EF4-FFF2-40B4-BE49-F238E27FC236}">
                <a16:creationId xmlns:a16="http://schemas.microsoft.com/office/drawing/2014/main" id="{A0E196EC-5FF3-A2FB-F53D-94262B1084EF}"/>
              </a:ext>
            </a:extLst>
          </p:cNvPr>
          <p:cNvSpPr/>
          <p:nvPr/>
        </p:nvSpPr>
        <p:spPr>
          <a:xfrm>
            <a:off x="2450678" y="4860800"/>
            <a:ext cx="1068986" cy="756000"/>
          </a:xfrm>
          <a:prstGeom prst="homePlate">
            <a:avLst/>
          </a:prstGeom>
          <a:solidFill>
            <a:srgbClr val="A9A9A9"/>
          </a:solidFill>
          <a:ln w="50800" cap="flat" cmpd="sng" algn="ctr">
            <a:solidFill>
              <a:srgbClr val="FFFFFF"/>
            </a:solidFill>
            <a:prstDash val="solid"/>
          </a:ln>
          <a:effectLst/>
        </p:spPr>
        <p:txBody>
          <a:bodyPr rot="0" spcFirstLastPara="0" vert="horz" wrap="none" lIns="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0" lang="en-US" altLang="ja-JP"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LBPM</a:t>
            </a:r>
          </a:p>
          <a:p>
            <a:pPr marL="0" marR="0" lvl="0" indent="0" algn="ctr" defTabSz="914400" rtl="0" eaLnBrk="0" fontAlgn="base" latinLnBrk="0" hangingPunct="0">
              <a:lnSpc>
                <a:spcPct val="120000"/>
              </a:lnSpc>
              <a:spcBef>
                <a:spcPct val="0"/>
              </a:spcBef>
              <a:spcAft>
                <a:spcPct val="0"/>
              </a:spcAft>
              <a:buClrTx/>
              <a:buSzTx/>
              <a:buFontTx/>
              <a:buNone/>
              <a:tabLst/>
              <a:defRPr/>
            </a:pPr>
            <a:r>
              <a:rPr kumimoji="0" lang="ja-JP" altLang="en-US" sz="1100" b="1" i="0" u="none" strike="noStrike" kern="0" cap="none" spc="10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mn-cs"/>
              </a:rPr>
              <a:t>案件作成</a:t>
            </a:r>
          </a:p>
        </p:txBody>
      </p:sp>
      <p:sp>
        <p:nvSpPr>
          <p:cNvPr id="112" name="タイトル 2">
            <a:extLst>
              <a:ext uri="{FF2B5EF4-FFF2-40B4-BE49-F238E27FC236}">
                <a16:creationId xmlns:a16="http://schemas.microsoft.com/office/drawing/2014/main" id="{D2534F47-0772-C8BF-8C11-4CAB27451A59}"/>
              </a:ext>
            </a:extLst>
          </p:cNvPr>
          <p:cNvSpPr txBox="1">
            <a:spLocks/>
          </p:cNvSpPr>
          <p:nvPr/>
        </p:nvSpPr>
        <p:spPr>
          <a:xfrm>
            <a:off x="6084106" y="5802523"/>
            <a:ext cx="2511489" cy="896658"/>
          </a:xfrm>
          <a:prstGeom prst="rect">
            <a:avLst/>
          </a:prstGeom>
          <a:solidFill>
            <a:srgbClr val="FFFFFF"/>
          </a:solidFill>
          <a:ln>
            <a:solidFill>
              <a:srgbClr val="D5D5D5">
                <a:lumMod val="50000"/>
              </a:srgbClr>
            </a:solidFill>
          </a:ln>
        </p:spPr>
        <p:txBody>
          <a:bodyPr vert="horz" wrap="none" lIns="108000" tIns="72000" rIns="144000" bIns="72000" rtlCol="0" anchor="ctr">
            <a:noAutofit/>
          </a:bodyPr>
          <a:lstStyle>
            <a:defPPr>
              <a:defRPr lang="ja-JP"/>
            </a:defPPr>
            <a:lvl1pPr algn="l" defTabSz="914400" rtl="0" eaLnBrk="1" fontAlgn="base" latinLnBrk="0" hangingPunct="1">
              <a:spcBef>
                <a:spcPct val="0"/>
              </a:spcBef>
              <a:spcAft>
                <a:spcPct val="0"/>
              </a:spcAft>
              <a:buNone/>
              <a:defRPr kumimoji="1" sz="2800" kern="1200">
                <a:solidFill>
                  <a:schemeClr val="tx1"/>
                </a:solidFill>
                <a:latin typeface="メイリオ"/>
                <a:ea typeface="メイリオ"/>
                <a:cs typeface="+mj-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j-cs"/>
              </a:rPr>
              <a:t>※</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j-cs"/>
              </a:rPr>
              <a:t>以下をセットで確認いただきます</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j-cs"/>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j-cs"/>
              </a:rPr>
              <a:t>フォームに記載の申し込み内容</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j-cs"/>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j-cs"/>
              </a:rPr>
              <a:t>商品資料</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j-cs"/>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j-cs"/>
              </a:rPr>
              <a:t>該当する約款</a:t>
            </a:r>
          </a:p>
        </p:txBody>
      </p:sp>
      <p:cxnSp>
        <p:nvCxnSpPr>
          <p:cNvPr id="113" name="直線コネクタ 112">
            <a:extLst>
              <a:ext uri="{FF2B5EF4-FFF2-40B4-BE49-F238E27FC236}">
                <a16:creationId xmlns:a16="http://schemas.microsoft.com/office/drawing/2014/main" id="{03660A48-BA6A-1126-A710-50C322381299}"/>
              </a:ext>
            </a:extLst>
          </p:cNvPr>
          <p:cNvCxnSpPr>
            <a:cxnSpLocks/>
          </p:cNvCxnSpPr>
          <p:nvPr/>
        </p:nvCxnSpPr>
        <p:spPr>
          <a:xfrm>
            <a:off x="6084520" y="5493836"/>
            <a:ext cx="0" cy="519310"/>
          </a:xfrm>
          <a:prstGeom prst="line">
            <a:avLst/>
          </a:prstGeom>
          <a:noFill/>
          <a:ln w="9525" cap="flat" cmpd="sng" algn="ctr">
            <a:solidFill>
              <a:srgbClr val="D5D5D5">
                <a:lumMod val="50000"/>
              </a:srgbClr>
            </a:solidFill>
            <a:prstDash val="solid"/>
          </a:ln>
          <a:effectLst/>
        </p:spPr>
      </p:cxnSp>
      <p:sp>
        <p:nvSpPr>
          <p:cNvPr id="114" name="円/楕円 78">
            <a:extLst>
              <a:ext uri="{FF2B5EF4-FFF2-40B4-BE49-F238E27FC236}">
                <a16:creationId xmlns:a16="http://schemas.microsoft.com/office/drawing/2014/main" id="{09AE1103-2ED7-8ADA-2CBD-5BC924D2B799}"/>
              </a:ext>
            </a:extLst>
          </p:cNvPr>
          <p:cNvSpPr>
            <a:spLocks noChangeAspect="1"/>
          </p:cNvSpPr>
          <p:nvPr/>
        </p:nvSpPr>
        <p:spPr>
          <a:xfrm>
            <a:off x="6030520" y="5439836"/>
            <a:ext cx="110666" cy="108000"/>
          </a:xfrm>
          <a:prstGeom prst="ellipse">
            <a:avLst/>
          </a:prstGeom>
          <a:solidFill>
            <a:srgbClr val="D5D5D5">
              <a:lumMod val="50000"/>
            </a:srgbClr>
          </a:solidFill>
          <a:ln w="9525" cap="flat" cmpd="sng" algn="ctr">
            <a:solidFill>
              <a:srgbClr val="FFFFFF"/>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sp>
        <p:nvSpPr>
          <p:cNvPr id="115" name="ホームベース 63">
            <a:extLst>
              <a:ext uri="{FF2B5EF4-FFF2-40B4-BE49-F238E27FC236}">
                <a16:creationId xmlns:a16="http://schemas.microsoft.com/office/drawing/2014/main" id="{3BE6E58E-9DF3-B0F5-5F47-BBE1925E074A}"/>
              </a:ext>
            </a:extLst>
          </p:cNvPr>
          <p:cNvSpPr/>
          <p:nvPr/>
        </p:nvSpPr>
        <p:spPr>
          <a:xfrm>
            <a:off x="4859554" y="3633091"/>
            <a:ext cx="2013729" cy="756000"/>
          </a:xfrm>
          <a:prstGeom prst="homePlate">
            <a:avLst/>
          </a:prstGeom>
          <a:solidFill>
            <a:srgbClr val="FFFFFF"/>
          </a:solidFill>
          <a:ln w="50800" cap="flat" cmpd="sng" algn="ctr">
            <a:solidFill>
              <a:srgbClr val="FFFFFF"/>
            </a:solidFill>
            <a:prstDash val="solid"/>
          </a:ln>
          <a:effectLst/>
        </p:spPr>
        <p:txBody>
          <a:bodyPr rot="0" spcFirstLastPara="0" vert="horz" wrap="none" lIns="648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16" name="ホームベース 63">
            <a:extLst>
              <a:ext uri="{FF2B5EF4-FFF2-40B4-BE49-F238E27FC236}">
                <a16:creationId xmlns:a16="http://schemas.microsoft.com/office/drawing/2014/main" id="{9C345A8E-34BE-D4D9-1E18-0DF5FD4617DA}"/>
              </a:ext>
            </a:extLst>
          </p:cNvPr>
          <p:cNvSpPr/>
          <p:nvPr/>
        </p:nvSpPr>
        <p:spPr>
          <a:xfrm>
            <a:off x="3641803" y="3625510"/>
            <a:ext cx="2334211" cy="756000"/>
          </a:xfrm>
          <a:prstGeom prst="homePlate">
            <a:avLst/>
          </a:prstGeom>
          <a:solidFill>
            <a:srgbClr val="FFFFFF"/>
          </a:solidFill>
          <a:ln w="50800" cap="flat" cmpd="sng" algn="ctr">
            <a:solidFill>
              <a:srgbClr val="FFFFFF"/>
            </a:solidFill>
            <a:prstDash val="solid"/>
          </a:ln>
          <a:effectLst/>
        </p:spPr>
        <p:txBody>
          <a:bodyPr rot="0" spcFirstLastPara="0" vert="horz" wrap="none" lIns="648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17" name="ホームベース 61">
            <a:extLst>
              <a:ext uri="{FF2B5EF4-FFF2-40B4-BE49-F238E27FC236}">
                <a16:creationId xmlns:a16="http://schemas.microsoft.com/office/drawing/2014/main" id="{4E1C611D-3C28-7623-AFBC-6DA42A9DD874}"/>
              </a:ext>
            </a:extLst>
          </p:cNvPr>
          <p:cNvSpPr/>
          <p:nvPr/>
        </p:nvSpPr>
        <p:spPr>
          <a:xfrm>
            <a:off x="4402629" y="3621579"/>
            <a:ext cx="1685950" cy="763862"/>
          </a:xfrm>
          <a:prstGeom prst="homePlate">
            <a:avLst/>
          </a:prstGeom>
          <a:solidFill>
            <a:srgbClr val="49497A"/>
          </a:solidFill>
          <a:ln w="50800" cap="flat" cmpd="sng" algn="ctr">
            <a:solidFill>
              <a:srgbClr val="FFFFFF"/>
            </a:solidFill>
            <a:prstDash val="solid"/>
          </a:ln>
          <a:effectLst/>
        </p:spPr>
        <p:txBody>
          <a:bodyPr rot="0" spcFirstLastPara="0" vert="horz" wrap="none" lIns="288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発注内容設定</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p:txBody>
      </p:sp>
      <p:sp>
        <p:nvSpPr>
          <p:cNvPr id="118" name="ホームベース 62">
            <a:extLst>
              <a:ext uri="{FF2B5EF4-FFF2-40B4-BE49-F238E27FC236}">
                <a16:creationId xmlns:a16="http://schemas.microsoft.com/office/drawing/2014/main" id="{CD73689A-C4C1-AFF2-BBEA-45FF8A86BFDA}"/>
              </a:ext>
            </a:extLst>
          </p:cNvPr>
          <p:cNvSpPr/>
          <p:nvPr/>
        </p:nvSpPr>
        <p:spPr>
          <a:xfrm>
            <a:off x="3117723" y="3625574"/>
            <a:ext cx="1685951" cy="756000"/>
          </a:xfrm>
          <a:prstGeom prst="homePlate">
            <a:avLst/>
          </a:prstGeom>
          <a:solidFill>
            <a:srgbClr val="49497A"/>
          </a:solidFill>
          <a:ln w="50800" cap="flat" cmpd="sng" algn="ctr">
            <a:solidFill>
              <a:srgbClr val="FFFFFF"/>
            </a:solidFill>
            <a:prstDash val="solid"/>
          </a:ln>
          <a:effectLst/>
        </p:spPr>
        <p:txBody>
          <a:bodyPr rot="0" spcFirstLastPara="0" vert="horz" wrap="none" lIns="288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a:ea typeface="Meiryo"/>
              </a:rPr>
              <a:t>企業商材審査</a:t>
            </a:r>
            <a:endParaRPr lang="ja-JP" altLang="en-US" sz="1100" b="1" kern="0" spc="100" dirty="0">
              <a:solidFill>
                <a:srgbClr val="FFFFFF"/>
              </a:solidFill>
              <a:latin typeface="Meiryo"/>
              <a:ea typeface="Meiryo"/>
            </a:endParaRPr>
          </a:p>
        </p:txBody>
      </p:sp>
      <p:sp>
        <p:nvSpPr>
          <p:cNvPr id="119" name="ホームベース 63">
            <a:extLst>
              <a:ext uri="{FF2B5EF4-FFF2-40B4-BE49-F238E27FC236}">
                <a16:creationId xmlns:a16="http://schemas.microsoft.com/office/drawing/2014/main" id="{2B345B44-A9DF-BB48-675C-B622462A0D8D}"/>
              </a:ext>
            </a:extLst>
          </p:cNvPr>
          <p:cNvSpPr/>
          <p:nvPr/>
        </p:nvSpPr>
        <p:spPr>
          <a:xfrm>
            <a:off x="2117978" y="3609786"/>
            <a:ext cx="1395751" cy="756000"/>
          </a:xfrm>
          <a:prstGeom prst="homePlate">
            <a:avLst/>
          </a:prstGeom>
          <a:solidFill>
            <a:srgbClr val="FFFFFF"/>
          </a:solidFill>
          <a:ln w="50800" cap="flat" cmpd="sng" algn="ctr">
            <a:solidFill>
              <a:srgbClr val="FFFFFF"/>
            </a:solidFill>
            <a:prstDash val="solid"/>
          </a:ln>
          <a:effectLst/>
        </p:spPr>
        <p:txBody>
          <a:bodyPr rot="0" spcFirstLastPara="0" vert="horz" wrap="none" lIns="64800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20" name="ホームベース 64">
            <a:extLst>
              <a:ext uri="{FF2B5EF4-FFF2-40B4-BE49-F238E27FC236}">
                <a16:creationId xmlns:a16="http://schemas.microsoft.com/office/drawing/2014/main" id="{BDD4D4F1-43AA-EEAE-8580-981FB00C5D3D}"/>
              </a:ext>
            </a:extLst>
          </p:cNvPr>
          <p:cNvSpPr/>
          <p:nvPr/>
        </p:nvSpPr>
        <p:spPr>
          <a:xfrm>
            <a:off x="1415866" y="3609786"/>
            <a:ext cx="1455916" cy="759600"/>
          </a:xfrm>
          <a:prstGeom prst="homePlate">
            <a:avLst/>
          </a:prstGeom>
          <a:solidFill>
            <a:srgbClr val="49497A"/>
          </a:solidFill>
          <a:ln w="50800" cap="flat" cmpd="sng" algn="ctr">
            <a:solidFill>
              <a:srgbClr val="FFFFFF"/>
            </a:solidFill>
            <a:prstDash val="solid"/>
          </a:ln>
          <a:effectLst/>
        </p:spPr>
        <p:txBody>
          <a:bodyPr rot="0" spcFirstLastPara="0" vert="horz" wrap="none" lIns="0" tIns="108000" rIns="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lgn="ctr">
              <a:lnSpc>
                <a:spcPct val="120000"/>
              </a:lnSpc>
              <a:defRPr/>
            </a:pPr>
            <a:r>
              <a:rPr kumimoji="0" lang="en-US" altLang="ja-JP" sz="1100" b="1" kern="0" spc="10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アカウント発行</a:t>
            </a:r>
            <a:endParaRPr kumimoji="0" lang="en-US" altLang="ja-JP" sz="1100" b="1" kern="0" spc="100">
              <a:solidFill>
                <a:srgbClr val="FFFFFF"/>
              </a:solidFill>
              <a:latin typeface="Meiryo" panose="020B0604030504040204" pitchFamily="34" charset="-128"/>
              <a:ea typeface="Meiryo" panose="020B0604030504040204" pitchFamily="34" charset="-128"/>
            </a:endParaRPr>
          </a:p>
        </p:txBody>
      </p:sp>
      <p:grpSp>
        <p:nvGrpSpPr>
          <p:cNvPr id="121" name="グループ化 120">
            <a:extLst>
              <a:ext uri="{FF2B5EF4-FFF2-40B4-BE49-F238E27FC236}">
                <a16:creationId xmlns:a16="http://schemas.microsoft.com/office/drawing/2014/main" id="{A164F42B-2E24-E870-D7E8-DB87FCDDC623}"/>
              </a:ext>
            </a:extLst>
          </p:cNvPr>
          <p:cNvGrpSpPr/>
          <p:nvPr/>
        </p:nvGrpSpPr>
        <p:grpSpPr>
          <a:xfrm>
            <a:off x="1504776" y="2977001"/>
            <a:ext cx="2238838" cy="826344"/>
            <a:chOff x="1617744" y="3050097"/>
            <a:chExt cx="2238838" cy="826344"/>
          </a:xfrm>
        </p:grpSpPr>
        <p:grpSp>
          <p:nvGrpSpPr>
            <p:cNvPr id="134" name="グループ化 133">
              <a:extLst>
                <a:ext uri="{FF2B5EF4-FFF2-40B4-BE49-F238E27FC236}">
                  <a16:creationId xmlns:a16="http://schemas.microsoft.com/office/drawing/2014/main" id="{55D0B972-01B5-C9F2-4B58-593DAF0BCCDB}"/>
                </a:ext>
              </a:extLst>
            </p:cNvPr>
            <p:cNvGrpSpPr/>
            <p:nvPr/>
          </p:nvGrpSpPr>
          <p:grpSpPr>
            <a:xfrm rot="10800000">
              <a:off x="1617744" y="3303131"/>
              <a:ext cx="110666" cy="573310"/>
              <a:chOff x="3646569" y="6103481"/>
              <a:chExt cx="110666" cy="573310"/>
            </a:xfrm>
          </p:grpSpPr>
          <p:cxnSp>
            <p:nvCxnSpPr>
              <p:cNvPr id="136" name="直線コネクタ 135">
                <a:extLst>
                  <a:ext uri="{FF2B5EF4-FFF2-40B4-BE49-F238E27FC236}">
                    <a16:creationId xmlns:a16="http://schemas.microsoft.com/office/drawing/2014/main" id="{3A75CE8B-5156-C0CE-160E-D9A01BAF6401}"/>
                  </a:ext>
                </a:extLst>
              </p:cNvPr>
              <p:cNvCxnSpPr>
                <a:cxnSpLocks/>
              </p:cNvCxnSpPr>
              <p:nvPr/>
            </p:nvCxnSpPr>
            <p:spPr>
              <a:xfrm>
                <a:off x="3700570" y="6157481"/>
                <a:ext cx="0" cy="519310"/>
              </a:xfrm>
              <a:prstGeom prst="line">
                <a:avLst/>
              </a:prstGeom>
              <a:noFill/>
              <a:ln w="9525" cap="flat" cmpd="sng" algn="ctr">
                <a:solidFill>
                  <a:srgbClr val="D5D5D5">
                    <a:lumMod val="50000"/>
                  </a:srgbClr>
                </a:solidFill>
                <a:prstDash val="solid"/>
              </a:ln>
              <a:effectLst/>
            </p:spPr>
          </p:cxnSp>
          <p:sp>
            <p:nvSpPr>
              <p:cNvPr id="137" name="円/楕円 78">
                <a:extLst>
                  <a:ext uri="{FF2B5EF4-FFF2-40B4-BE49-F238E27FC236}">
                    <a16:creationId xmlns:a16="http://schemas.microsoft.com/office/drawing/2014/main" id="{8BB519D0-53E8-EEA5-DC4B-5465BD6DFCBD}"/>
                  </a:ext>
                </a:extLst>
              </p:cNvPr>
              <p:cNvSpPr>
                <a:spLocks noChangeAspect="1"/>
              </p:cNvSpPr>
              <p:nvPr/>
            </p:nvSpPr>
            <p:spPr>
              <a:xfrm>
                <a:off x="3646569" y="6103481"/>
                <a:ext cx="110666" cy="108000"/>
              </a:xfrm>
              <a:prstGeom prst="ellipse">
                <a:avLst/>
              </a:prstGeom>
              <a:solidFill>
                <a:srgbClr val="D5D5D5">
                  <a:lumMod val="50000"/>
                </a:srgbClr>
              </a:solidFill>
              <a:ln w="9525" cap="flat" cmpd="sng" algn="ctr">
                <a:solidFill>
                  <a:srgbClr val="FFFFFF"/>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pSp>
        <p:sp>
          <p:nvSpPr>
            <p:cNvPr id="135" name="テキスト ボックス 46">
              <a:extLst>
                <a:ext uri="{FF2B5EF4-FFF2-40B4-BE49-F238E27FC236}">
                  <a16:creationId xmlns:a16="http://schemas.microsoft.com/office/drawing/2014/main" id="{7E4E8537-BD86-7CDB-ADA7-959884ED180C}"/>
                </a:ext>
              </a:extLst>
            </p:cNvPr>
            <p:cNvSpPr txBox="1"/>
            <p:nvPr/>
          </p:nvSpPr>
          <p:spPr>
            <a:xfrm>
              <a:off x="1681593" y="3050097"/>
              <a:ext cx="2174989" cy="430887"/>
            </a:xfrm>
            <a:prstGeom prst="rect">
              <a:avLst/>
            </a:prstGeom>
            <a:noFill/>
            <a:ln>
              <a:solidFill>
                <a:srgbClr val="D5D5D5">
                  <a:lumMod val="50000"/>
                </a:srgbClr>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100" b="0" i="0" u="none" strike="noStrike" kern="1200" cap="none" spc="0" normalizeH="0" baseline="0" noProof="0" dirty="0">
                  <a:ln>
                    <a:noFill/>
                  </a:ln>
                  <a:solidFill>
                    <a:srgbClr val="000000"/>
                  </a:solidFill>
                  <a:effectLst/>
                  <a:uLnTx/>
                  <a:uFillTx/>
                  <a:latin typeface="メイリオ"/>
                  <a:ea typeface="メイリオ"/>
                  <a:cs typeface="Calibri"/>
                </a:rPr>
                <a:t>LINE Biz Process Manager</a:t>
              </a:r>
              <a:r>
                <a:rPr kumimoji="1" lang="ja-JP" altLang="en-US" sz="1100" b="0" i="0" u="none" strike="noStrike" kern="1200" cap="none" spc="0" normalizeH="0" baseline="0" noProof="0" dirty="0">
                  <a:ln>
                    <a:noFill/>
                  </a:ln>
                  <a:solidFill>
                    <a:srgbClr val="000000"/>
                  </a:solidFill>
                  <a:effectLst/>
                  <a:uLnTx/>
                  <a:uFillTx/>
                  <a:latin typeface="メイリオ"/>
                  <a:ea typeface="メイリオ"/>
                  <a:cs typeface="Calibri"/>
                </a:rPr>
                <a:t>の</a:t>
              </a:r>
              <a:endParaRPr kumimoji="1" lang="en-US" altLang="ja-JP" sz="1100" b="0" i="0" u="none" strike="noStrike" kern="1200" cap="none" spc="0" normalizeH="0" baseline="0" noProof="0" dirty="0">
                <a:ln>
                  <a:noFill/>
                </a:ln>
                <a:solidFill>
                  <a:srgbClr val="000000"/>
                </a:solidFill>
                <a:effectLst/>
                <a:uLnTx/>
                <a:uFillTx/>
                <a:latin typeface="メイリオ"/>
                <a:ea typeface="メイリオ"/>
                <a:cs typeface="Calibri"/>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rgbClr val="000000"/>
                  </a:solidFill>
                  <a:effectLst/>
                  <a:uLnTx/>
                  <a:uFillTx/>
                  <a:latin typeface="メイリオ"/>
                  <a:ea typeface="メイリオ"/>
                  <a:cs typeface="Calibri"/>
                </a:rPr>
                <a:t>アカウントをお持ちでない場合</a:t>
              </a:r>
              <a:endParaRPr kumimoji="1" lang="ja-JP" altLang="en-US" sz="1100" b="0" i="0" u="none" strike="noStrike" kern="1200" cap="none" spc="0" normalizeH="0" baseline="0" noProof="0" dirty="0">
                <a:ln>
                  <a:noFill/>
                </a:ln>
                <a:solidFill>
                  <a:srgbClr val="000000"/>
                </a:solidFill>
                <a:effectLst/>
                <a:uLnTx/>
                <a:uFillTx/>
                <a:latin typeface="メイリオ"/>
                <a:ea typeface="メイリオ"/>
                <a:cs typeface="+mn-cs"/>
              </a:endParaRPr>
            </a:p>
          </p:txBody>
        </p:sp>
      </p:grpSp>
      <p:cxnSp>
        <p:nvCxnSpPr>
          <p:cNvPr id="122" name="直線コネクタ 121">
            <a:extLst>
              <a:ext uri="{FF2B5EF4-FFF2-40B4-BE49-F238E27FC236}">
                <a16:creationId xmlns:a16="http://schemas.microsoft.com/office/drawing/2014/main" id="{39645592-E68C-3B73-F5C2-BD9E25458372}"/>
              </a:ext>
            </a:extLst>
          </p:cNvPr>
          <p:cNvCxnSpPr>
            <a:cxnSpLocks/>
          </p:cNvCxnSpPr>
          <p:nvPr/>
        </p:nvCxnSpPr>
        <p:spPr>
          <a:xfrm>
            <a:off x="8708411" y="3400749"/>
            <a:ext cx="0" cy="2321906"/>
          </a:xfrm>
          <a:prstGeom prst="line">
            <a:avLst/>
          </a:prstGeom>
          <a:noFill/>
          <a:ln w="34925" cap="flat" cmpd="sng" algn="ctr">
            <a:solidFill>
              <a:srgbClr val="000048"/>
            </a:solidFill>
            <a:prstDash val="sysDot"/>
          </a:ln>
          <a:effectLst>
            <a:glow rad="38651">
              <a:srgbClr val="FFFFFF"/>
            </a:glow>
          </a:effectLst>
        </p:spPr>
      </p:cxnSp>
      <p:grpSp>
        <p:nvGrpSpPr>
          <p:cNvPr id="123" name="グループ化 122">
            <a:extLst>
              <a:ext uri="{FF2B5EF4-FFF2-40B4-BE49-F238E27FC236}">
                <a16:creationId xmlns:a16="http://schemas.microsoft.com/office/drawing/2014/main" id="{CF9030CC-040C-FA02-1F82-B39541DF8B6A}"/>
              </a:ext>
            </a:extLst>
          </p:cNvPr>
          <p:cNvGrpSpPr/>
          <p:nvPr/>
        </p:nvGrpSpPr>
        <p:grpSpPr>
          <a:xfrm rot="10800000">
            <a:off x="4869032" y="3230035"/>
            <a:ext cx="110666" cy="573310"/>
            <a:chOff x="3646569" y="6103481"/>
            <a:chExt cx="110666" cy="573310"/>
          </a:xfrm>
        </p:grpSpPr>
        <p:cxnSp>
          <p:nvCxnSpPr>
            <p:cNvPr id="132" name="直線コネクタ 131">
              <a:extLst>
                <a:ext uri="{FF2B5EF4-FFF2-40B4-BE49-F238E27FC236}">
                  <a16:creationId xmlns:a16="http://schemas.microsoft.com/office/drawing/2014/main" id="{78B408D3-FB2B-D033-69EE-3CA037CCEE5D}"/>
                </a:ext>
              </a:extLst>
            </p:cNvPr>
            <p:cNvCxnSpPr>
              <a:cxnSpLocks/>
            </p:cNvCxnSpPr>
            <p:nvPr/>
          </p:nvCxnSpPr>
          <p:spPr>
            <a:xfrm>
              <a:off x="3700570" y="6157481"/>
              <a:ext cx="0" cy="519310"/>
            </a:xfrm>
            <a:prstGeom prst="line">
              <a:avLst/>
            </a:prstGeom>
            <a:noFill/>
            <a:ln w="9525" cap="flat" cmpd="sng" algn="ctr">
              <a:solidFill>
                <a:srgbClr val="D5D5D5">
                  <a:lumMod val="50000"/>
                </a:srgbClr>
              </a:solidFill>
              <a:prstDash val="solid"/>
            </a:ln>
            <a:effectLst/>
          </p:spPr>
        </p:cxnSp>
        <p:sp>
          <p:nvSpPr>
            <p:cNvPr id="133" name="円/楕円 78">
              <a:extLst>
                <a:ext uri="{FF2B5EF4-FFF2-40B4-BE49-F238E27FC236}">
                  <a16:creationId xmlns:a16="http://schemas.microsoft.com/office/drawing/2014/main" id="{B5D07F5A-533F-4CD0-E302-A9D4849A7CF5}"/>
                </a:ext>
              </a:extLst>
            </p:cNvPr>
            <p:cNvSpPr>
              <a:spLocks noChangeAspect="1"/>
            </p:cNvSpPr>
            <p:nvPr/>
          </p:nvSpPr>
          <p:spPr>
            <a:xfrm>
              <a:off x="3646569" y="6103481"/>
              <a:ext cx="110666" cy="108000"/>
            </a:xfrm>
            <a:prstGeom prst="ellipse">
              <a:avLst/>
            </a:prstGeom>
            <a:solidFill>
              <a:srgbClr val="D5D5D5">
                <a:lumMod val="50000"/>
              </a:srgbClr>
            </a:solidFill>
            <a:ln w="9525" cap="flat" cmpd="sng" algn="ctr">
              <a:solidFill>
                <a:srgbClr val="FFFFFF"/>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pSp>
      <p:sp>
        <p:nvSpPr>
          <p:cNvPr id="124" name="テキスト ボックス 53">
            <a:extLst>
              <a:ext uri="{FF2B5EF4-FFF2-40B4-BE49-F238E27FC236}">
                <a16:creationId xmlns:a16="http://schemas.microsoft.com/office/drawing/2014/main" id="{FC8B96B7-3799-C23F-A6AA-9CF1A26DF60D}"/>
              </a:ext>
            </a:extLst>
          </p:cNvPr>
          <p:cNvSpPr txBox="1"/>
          <p:nvPr/>
        </p:nvSpPr>
        <p:spPr>
          <a:xfrm>
            <a:off x="4924364" y="2877153"/>
            <a:ext cx="2598611" cy="569387"/>
          </a:xfrm>
          <a:prstGeom prst="rect">
            <a:avLst/>
          </a:prstGeom>
          <a:noFill/>
          <a:ln>
            <a:solidFill>
              <a:srgbClr val="D5D5D5">
                <a:lumMod val="50000"/>
              </a:srgbClr>
            </a:solidFill>
          </a:ln>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100" b="0" i="0" u="none" strike="noStrike" kern="1200" cap="none" spc="0" normalizeH="0" baseline="0" noProof="0" dirty="0">
                <a:ln>
                  <a:noFill/>
                </a:ln>
                <a:solidFill>
                  <a:srgbClr val="000000"/>
                </a:solidFill>
                <a:effectLst/>
                <a:uLnTx/>
                <a:uFillTx/>
                <a:latin typeface="メイリオ"/>
                <a:ea typeface="メイリオ"/>
                <a:cs typeface="Calibri"/>
              </a:rPr>
              <a:t>スペシャル商品のみ</a:t>
            </a:r>
            <a:endParaRPr kumimoji="1" lang="en-US" altLang="ja-JP" sz="1100" b="0" i="0" u="none" strike="noStrike" kern="1200" cap="none" spc="0" normalizeH="0" baseline="0" noProof="0" dirty="0">
              <a:ln>
                <a:noFill/>
              </a:ln>
              <a:solidFill>
                <a:srgbClr val="000000"/>
              </a:solidFill>
              <a:effectLst/>
              <a:uLnTx/>
              <a:uFillTx/>
              <a:latin typeface="メイリオ"/>
              <a:ea typeface="メイリオ"/>
              <a:cs typeface="Calibri"/>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a:ln>
                  <a:noFill/>
                </a:ln>
                <a:solidFill>
                  <a:srgbClr val="000000"/>
                </a:solidFill>
                <a:effectLst/>
                <a:uLnTx/>
                <a:uFillTx/>
                <a:latin typeface="メイリオ"/>
                <a:ea typeface="メイリオ"/>
                <a:cs typeface="Calibri"/>
              </a:rPr>
              <a:t>※</a:t>
            </a: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Calibri"/>
              </a:rPr>
              <a:t>レギュラー商品は企業商材審査通過後</a:t>
            </a:r>
            <a:endParaRPr kumimoji="1" lang="en-US" altLang="ja-JP" sz="1000" b="0" i="0" u="none" strike="noStrike" kern="1200" cap="none" spc="0" normalizeH="0" baseline="0" noProof="0" dirty="0">
              <a:ln>
                <a:noFill/>
              </a:ln>
              <a:solidFill>
                <a:srgbClr val="000000"/>
              </a:solidFill>
              <a:effectLst/>
              <a:uLnTx/>
              <a:uFillTx/>
              <a:latin typeface="メイリオ"/>
              <a:ea typeface="メイリオ"/>
              <a:cs typeface="Calibri"/>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sz="1000" b="0" i="0" u="none" strike="noStrike" kern="1200" cap="none" spc="0" normalizeH="0" baseline="0" noProof="0" dirty="0">
                <a:ln>
                  <a:noFill/>
                </a:ln>
                <a:solidFill>
                  <a:srgbClr val="000000"/>
                </a:solidFill>
                <a:effectLst/>
                <a:uLnTx/>
                <a:uFillTx/>
                <a:latin typeface="メイリオ"/>
                <a:ea typeface="メイリオ"/>
                <a:cs typeface="Calibri"/>
              </a:rPr>
              <a:t>　そのまま発注いただけます</a:t>
            </a:r>
            <a:endParaRPr kumimoji="1" lang="en-US" altLang="ja-JP" sz="1000" b="0" i="0" u="none" strike="noStrike" kern="1200" cap="none" spc="0" normalizeH="0" baseline="0" noProof="0" dirty="0">
              <a:ln>
                <a:noFill/>
              </a:ln>
              <a:solidFill>
                <a:srgbClr val="000000"/>
              </a:solidFill>
              <a:effectLst/>
              <a:uLnTx/>
              <a:uFillTx/>
              <a:latin typeface="メイリオ"/>
              <a:ea typeface="メイリオ"/>
              <a:cs typeface="Calibri"/>
            </a:endParaRPr>
          </a:p>
        </p:txBody>
      </p:sp>
      <p:sp>
        <p:nvSpPr>
          <p:cNvPr id="125" name="タイトル 2">
            <a:extLst>
              <a:ext uri="{FF2B5EF4-FFF2-40B4-BE49-F238E27FC236}">
                <a16:creationId xmlns:a16="http://schemas.microsoft.com/office/drawing/2014/main" id="{07993460-5849-A002-5D81-70B231BA5318}"/>
              </a:ext>
            </a:extLst>
          </p:cNvPr>
          <p:cNvSpPr txBox="1">
            <a:spLocks/>
          </p:cNvSpPr>
          <p:nvPr/>
        </p:nvSpPr>
        <p:spPr>
          <a:xfrm>
            <a:off x="8720901" y="5802523"/>
            <a:ext cx="2765097" cy="896658"/>
          </a:xfrm>
          <a:prstGeom prst="rect">
            <a:avLst/>
          </a:prstGeom>
          <a:solidFill>
            <a:srgbClr val="FFFFFF"/>
          </a:solidFill>
          <a:ln>
            <a:solidFill>
              <a:srgbClr val="D5D5D5">
                <a:lumMod val="50000"/>
              </a:srgbClr>
            </a:solidFill>
          </a:ln>
        </p:spPr>
        <p:txBody>
          <a:bodyPr vert="horz" wrap="none" lIns="108000" tIns="72000" rIns="144000" bIns="72000" rtlCol="0" anchor="ctr">
            <a:noAutofit/>
          </a:bodyPr>
          <a:lstStyle>
            <a:defPPr>
              <a:defRPr lang="ja-JP"/>
            </a:defPPr>
            <a:lvl1pPr algn="l" defTabSz="914400" rtl="0" eaLnBrk="1" fontAlgn="base" latinLnBrk="0" hangingPunct="1">
              <a:spcBef>
                <a:spcPct val="0"/>
              </a:spcBef>
              <a:spcAft>
                <a:spcPct val="0"/>
              </a:spcAft>
              <a:buNone/>
              <a:defRPr kumimoji="1" sz="2800" kern="1200">
                <a:solidFill>
                  <a:schemeClr val="tx1"/>
                </a:solidFill>
                <a:latin typeface="メイリオ"/>
                <a:ea typeface="メイリオ"/>
                <a:cs typeface="+mj-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j-cs"/>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j-cs"/>
              </a:rPr>
              <a:t>請求書はメール送付での発行と</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j-cs"/>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j-cs"/>
              </a:rPr>
              <a:t>　なります</a:t>
            </a: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j-cs"/>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j-cs"/>
              </a:rPr>
              <a:t>制作・掲載費が広告料金に内包</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j-cs"/>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j-cs"/>
              </a:rPr>
              <a:t>　される場合は請求書発行はありません</a:t>
            </a:r>
          </a:p>
        </p:txBody>
      </p:sp>
      <p:cxnSp>
        <p:nvCxnSpPr>
          <p:cNvPr id="126" name="直線コネクタ 125">
            <a:extLst>
              <a:ext uri="{FF2B5EF4-FFF2-40B4-BE49-F238E27FC236}">
                <a16:creationId xmlns:a16="http://schemas.microsoft.com/office/drawing/2014/main" id="{98C08145-5016-FE6E-7DAE-718F5DC9BA9D}"/>
              </a:ext>
            </a:extLst>
          </p:cNvPr>
          <p:cNvCxnSpPr>
            <a:cxnSpLocks/>
          </p:cNvCxnSpPr>
          <p:nvPr/>
        </p:nvCxnSpPr>
        <p:spPr>
          <a:xfrm>
            <a:off x="11486091" y="4011091"/>
            <a:ext cx="0" cy="2002055"/>
          </a:xfrm>
          <a:prstGeom prst="line">
            <a:avLst/>
          </a:prstGeom>
          <a:noFill/>
          <a:ln w="9525" cap="flat" cmpd="sng" algn="ctr">
            <a:solidFill>
              <a:srgbClr val="D5D5D5">
                <a:lumMod val="50000"/>
              </a:srgbClr>
            </a:solidFill>
            <a:prstDash val="solid"/>
          </a:ln>
          <a:effectLst/>
        </p:spPr>
      </p:cxnSp>
      <p:sp>
        <p:nvSpPr>
          <p:cNvPr id="127" name="円/楕円 78">
            <a:extLst>
              <a:ext uri="{FF2B5EF4-FFF2-40B4-BE49-F238E27FC236}">
                <a16:creationId xmlns:a16="http://schemas.microsoft.com/office/drawing/2014/main" id="{E9867E40-39C6-19ED-B424-F963C3D5334F}"/>
              </a:ext>
            </a:extLst>
          </p:cNvPr>
          <p:cNvSpPr>
            <a:spLocks noChangeAspect="1"/>
          </p:cNvSpPr>
          <p:nvPr/>
        </p:nvSpPr>
        <p:spPr>
          <a:xfrm>
            <a:off x="11432091" y="5222652"/>
            <a:ext cx="110666" cy="108000"/>
          </a:xfrm>
          <a:prstGeom prst="ellipse">
            <a:avLst/>
          </a:prstGeom>
          <a:solidFill>
            <a:srgbClr val="D5D5D5">
              <a:lumMod val="50000"/>
            </a:srgbClr>
          </a:solidFill>
          <a:ln w="9525" cap="flat" cmpd="sng" algn="ctr">
            <a:solidFill>
              <a:srgbClr val="FFFFFF"/>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sp>
        <p:nvSpPr>
          <p:cNvPr id="128" name="円/楕円 78">
            <a:extLst>
              <a:ext uri="{FF2B5EF4-FFF2-40B4-BE49-F238E27FC236}">
                <a16:creationId xmlns:a16="http://schemas.microsoft.com/office/drawing/2014/main" id="{21A59FE7-FB38-372D-AE63-BC82E71C91C0}"/>
              </a:ext>
            </a:extLst>
          </p:cNvPr>
          <p:cNvSpPr>
            <a:spLocks noChangeAspect="1"/>
          </p:cNvSpPr>
          <p:nvPr/>
        </p:nvSpPr>
        <p:spPr>
          <a:xfrm>
            <a:off x="11432091" y="3949574"/>
            <a:ext cx="110666" cy="108000"/>
          </a:xfrm>
          <a:prstGeom prst="ellipse">
            <a:avLst/>
          </a:prstGeom>
          <a:solidFill>
            <a:srgbClr val="D5D5D5">
              <a:lumMod val="50000"/>
            </a:srgbClr>
          </a:solidFill>
          <a:ln w="9525" cap="flat" cmpd="sng" algn="ctr">
            <a:solidFill>
              <a:srgbClr val="FFFFFF"/>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pSp>
        <p:nvGrpSpPr>
          <p:cNvPr id="129" name="グループ化 128">
            <a:extLst>
              <a:ext uri="{FF2B5EF4-FFF2-40B4-BE49-F238E27FC236}">
                <a16:creationId xmlns:a16="http://schemas.microsoft.com/office/drawing/2014/main" id="{0ADA3109-778E-7E48-BF8D-7D9F7C57F62C}"/>
              </a:ext>
            </a:extLst>
          </p:cNvPr>
          <p:cNvGrpSpPr/>
          <p:nvPr/>
        </p:nvGrpSpPr>
        <p:grpSpPr>
          <a:xfrm>
            <a:off x="7770201" y="2958069"/>
            <a:ext cx="1876415" cy="469804"/>
            <a:chOff x="6757793" y="2283586"/>
            <a:chExt cx="1876415" cy="469804"/>
          </a:xfrm>
        </p:grpSpPr>
        <p:sp>
          <p:nvSpPr>
            <p:cNvPr id="130" name="テキスト ボックス 59">
              <a:extLst>
                <a:ext uri="{FF2B5EF4-FFF2-40B4-BE49-F238E27FC236}">
                  <a16:creationId xmlns:a16="http://schemas.microsoft.com/office/drawing/2014/main" id="{EC9B5D9F-1D4B-34D0-CFE9-58BEBBE78868}"/>
                </a:ext>
              </a:extLst>
            </p:cNvPr>
            <p:cNvSpPr txBox="1"/>
            <p:nvPr/>
          </p:nvSpPr>
          <p:spPr>
            <a:xfrm>
              <a:off x="6757793" y="2285390"/>
              <a:ext cx="1876415" cy="468000"/>
            </a:xfrm>
            <a:prstGeom prst="roundRect">
              <a:avLst>
                <a:gd name="adj" fmla="val 50000"/>
              </a:avLst>
            </a:prstGeom>
            <a:solidFill>
              <a:srgbClr val="FFFFFF"/>
            </a:solidFill>
            <a:ln w="25400">
              <a:solidFill>
                <a:srgbClr val="000048"/>
              </a:solidFill>
            </a:ln>
          </p:spPr>
          <p:txBody>
            <a:bodyPr wrap="square" lIns="576000" tIns="72000" bIns="0" rtlCol="0" anchor="ctr">
              <a:no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pPr>
                <a:defRPr/>
              </a:pPr>
              <a:r>
                <a:rPr kumimoji="0" lang="ja-JP" altLang="en-US" sz="1600" b="1" kern="0">
                  <a:solidFill>
                    <a:srgbClr val="000048"/>
                  </a:solidFill>
                  <a:latin typeface="Meiryo" panose="020B0604030504040204" pitchFamily="34" charset="-128"/>
                  <a:ea typeface="Meiryo" panose="020B0604030504040204" pitchFamily="34" charset="-128"/>
                </a:rPr>
                <a:t>契約成立</a:t>
              </a:r>
            </a:p>
          </p:txBody>
        </p:sp>
        <p:pic>
          <p:nvPicPr>
            <p:cNvPr id="131" name="グラフィックス 60" descr="バッジ: チェックマーク 1 単色塗りつぶし">
              <a:extLst>
                <a:ext uri="{FF2B5EF4-FFF2-40B4-BE49-F238E27FC236}">
                  <a16:creationId xmlns:a16="http://schemas.microsoft.com/office/drawing/2014/main" id="{69EACCB6-92EB-BB66-E966-20065D5DAAD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7793" y="2283586"/>
              <a:ext cx="469037" cy="469037"/>
            </a:xfrm>
            <a:prstGeom prst="rect">
              <a:avLst/>
            </a:prstGeom>
          </p:spPr>
        </p:pic>
      </p:grpSp>
    </p:spTree>
    <p:extLst>
      <p:ext uri="{BB962C8B-B14F-4D97-AF65-F5344CB8AC3E}">
        <p14:creationId xmlns:p14="http://schemas.microsoft.com/office/powerpoint/2010/main" val="1331585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solidFill>
                  <a:srgbClr val="000048"/>
                </a:solidFill>
              </a:rPr>
              <a:t>03</a:t>
            </a:r>
            <a:endParaRPr kumimoji="1" lang="ja-JP" altLang="en-US" dirty="0">
              <a:solidFill>
                <a:srgbClr val="000048"/>
              </a:solidFill>
            </a:endParaRPr>
          </a:p>
        </p:txBody>
      </p:sp>
      <p:pic>
        <p:nvPicPr>
          <p:cNvPr id="4" name="図プレースホルダー 10" descr="アイコン&#10;&#10;自動的に生成された説明">
            <a:extLst>
              <a:ext uri="{FF2B5EF4-FFF2-40B4-BE49-F238E27FC236}">
                <a16:creationId xmlns:a16="http://schemas.microsoft.com/office/drawing/2014/main" id="{8116322B-AAF1-2973-F401-F2C22D553E04}"/>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274743" y="3019035"/>
            <a:ext cx="1586282" cy="1464484"/>
          </a:xfrm>
        </p:spPr>
      </p:pic>
      <p:sp>
        <p:nvSpPr>
          <p:cNvPr id="5" name="テキスト プレースホルダー 5">
            <a:extLst>
              <a:ext uri="{FF2B5EF4-FFF2-40B4-BE49-F238E27FC236}">
                <a16:creationId xmlns:a16="http://schemas.microsoft.com/office/drawing/2014/main" id="{A4BCEC2D-34BD-640A-F082-4574976F71E2}"/>
              </a:ext>
            </a:extLst>
          </p:cNvPr>
          <p:cNvSpPr>
            <a:spLocks noGrp="1"/>
          </p:cNvSpPr>
          <p:nvPr>
            <p:ph type="body" sz="quarter" idx="19"/>
          </p:nvPr>
        </p:nvSpPr>
        <p:spPr>
          <a:xfrm>
            <a:off x="3168087" y="4786187"/>
            <a:ext cx="5943600" cy="543702"/>
          </a:xfrm>
        </p:spPr>
        <p:txBody>
          <a:bodyPr/>
          <a:lstStyle/>
          <a:p>
            <a:r>
              <a:rPr kumimoji="1" lang="ja-JP" altLang="en-US">
                <a:solidFill>
                  <a:srgbClr val="000048"/>
                </a:solidFill>
              </a:rPr>
              <a:t>その他・注意事項</a:t>
            </a:r>
          </a:p>
        </p:txBody>
      </p:sp>
    </p:spTree>
    <p:extLst>
      <p:ext uri="{BB962C8B-B14F-4D97-AF65-F5344CB8AC3E}">
        <p14:creationId xmlns:p14="http://schemas.microsoft.com/office/powerpoint/2010/main" val="11307485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注意事項</a:t>
            </a:r>
            <a:endParaRPr kumimoji="1" lang="ja-JP" altLang="en-US" dirty="0">
              <a:solidFill>
                <a:srgbClr val="000048"/>
              </a:solidFill>
            </a:endParaRPr>
          </a:p>
        </p:txBody>
      </p:sp>
      <p:sp>
        <p:nvSpPr>
          <p:cNvPr id="2" name="Rectangle 46">
            <a:extLst>
              <a:ext uri="{FF2B5EF4-FFF2-40B4-BE49-F238E27FC236}">
                <a16:creationId xmlns:a16="http://schemas.microsoft.com/office/drawing/2014/main" id="{71D8B4DF-0402-95C7-E369-211FBACF167D}"/>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・企画ページ上には「提供：○○」のスポンサークレジットの掲載が必須となります。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・原則として掲載終了後はアーカイブ保存せず、企画ページは削除いたします。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■広告誘導用バナー制作・入稿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・誘導広告を広告主様または代理店様で制作いただく場合、別紙「</a:t>
            </a:r>
            <a:r>
              <a:rPr lang="ja-JP" altLang="en-US" sz="1050" dirty="0">
                <a:solidFill>
                  <a:srgbClr val="0D0D0D"/>
                </a:solidFill>
                <a:latin typeface="+mn-ea"/>
                <a:ea typeface="+mn-ea"/>
                <a:hlinkClick r:id="rId2"/>
              </a:rPr>
              <a:t>タイアップ広告・クリエイティブ企画商品の誘導広告クリエイティブにおける表記ガイドライン</a:t>
            </a:r>
            <a:r>
              <a:rPr lang="ja-JP" altLang="en-US" sz="1050" dirty="0">
                <a:solidFill>
                  <a:srgbClr val="0D0D0D"/>
                </a:solidFill>
                <a:latin typeface="+mn-ea"/>
                <a:ea typeface="+mn-ea"/>
              </a:rPr>
              <a:t>」を</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遵守してください。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また原則として、タイアップを実施する</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ヤフーサービスのロゴやテキストの掲載が必須となります（サービスのロゴデータは弊社担当営業より送付いたします）。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そのため、通常の審査とは別にサービス部門でのブランドチェックが必要となりますので、必ず入稿前に弊社担当営業を通じてクリエイティブの確認をご依頼願います。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spTree>
    <p:extLst>
      <p:ext uri="{BB962C8B-B14F-4D97-AF65-F5344CB8AC3E}">
        <p14:creationId xmlns:p14="http://schemas.microsoft.com/office/powerpoint/2010/main" val="510646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テキスト プレースホルダー 1">
            <a:extLst>
              <a:ext uri="{FF2B5EF4-FFF2-40B4-BE49-F238E27FC236}">
                <a16:creationId xmlns:a16="http://schemas.microsoft.com/office/drawing/2014/main" id="{5CB9D65F-A949-7C9D-4EE6-0410DA6B20C3}"/>
              </a:ext>
            </a:extLst>
          </p:cNvPr>
          <p:cNvSpPr txBox="1">
            <a:spLocks/>
          </p:cNvSpPr>
          <p:nvPr/>
        </p:nvSpPr>
        <p:spPr>
          <a:xfrm>
            <a:off x="1936878" y="1895392"/>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概要</a:t>
            </a:r>
          </a:p>
        </p:txBody>
      </p:sp>
      <p:sp>
        <p:nvSpPr>
          <p:cNvPr id="23" name="テキスト プレースホルダー 1">
            <a:extLst>
              <a:ext uri="{FF2B5EF4-FFF2-40B4-BE49-F238E27FC236}">
                <a16:creationId xmlns:a16="http://schemas.microsoft.com/office/drawing/2014/main" id="{ED00AC2C-DD0F-EC3D-4E39-8F67490A4B3F}"/>
              </a:ext>
            </a:extLst>
          </p:cNvPr>
          <p:cNvSpPr txBox="1">
            <a:spLocks/>
          </p:cNvSpPr>
          <p:nvPr/>
        </p:nvSpPr>
        <p:spPr>
          <a:xfrm>
            <a:off x="1936878" y="2829458"/>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商品スペック</a:t>
            </a:r>
          </a:p>
        </p:txBody>
      </p:sp>
      <p:sp>
        <p:nvSpPr>
          <p:cNvPr id="24" name="テキスト プレースホルダー 1">
            <a:extLst>
              <a:ext uri="{FF2B5EF4-FFF2-40B4-BE49-F238E27FC236}">
                <a16:creationId xmlns:a16="http://schemas.microsoft.com/office/drawing/2014/main" id="{C3AB0442-C936-47BA-79FC-6F1ACC932629}"/>
              </a:ext>
            </a:extLst>
          </p:cNvPr>
          <p:cNvSpPr txBox="1">
            <a:spLocks/>
          </p:cNvSpPr>
          <p:nvPr/>
        </p:nvSpPr>
        <p:spPr>
          <a:xfrm>
            <a:off x="1936878" y="3763521"/>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その他・注意事項</a:t>
            </a: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免責事項</a:t>
            </a:r>
          </a:p>
        </p:txBody>
      </p:sp>
      <p:sp>
        <p:nvSpPr>
          <p:cNvPr id="2" name="Rectangle 46">
            <a:extLst>
              <a:ext uri="{FF2B5EF4-FFF2-40B4-BE49-F238E27FC236}">
                <a16:creationId xmlns:a16="http://schemas.microsoft.com/office/drawing/2014/main" id="{D9677C9A-F00F-77EF-7FAC-A40F24D632CB}"/>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12932486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solidFill>
                  <a:srgbClr val="000048"/>
                </a:solidFill>
              </a:rPr>
              <a:t>事前提案可否について</a:t>
            </a:r>
          </a:p>
        </p:txBody>
      </p:sp>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002AFF"/>
                </a:solidFill>
                <a:latin typeface="メイリオ"/>
              </a:rPr>
              <a:t>タイアップ広告</a:t>
            </a:r>
            <a:r>
              <a:rPr kumimoji="0" lang="ja-JP" altLang="en-US" kern="0" dirty="0">
                <a:solidFill>
                  <a:srgbClr val="0D0D0D"/>
                </a:solidFill>
                <a:latin typeface="メイリオ"/>
              </a:rPr>
              <a:t>への掲載をご希望の場合は、各商品の審査基準にもとづき</a:t>
            </a:r>
            <a:endParaRPr kumimoji="0" lang="en-US" altLang="ja-JP" kern="0" dirty="0">
              <a:solidFill>
                <a:srgbClr val="0D0D0D"/>
              </a:solidFill>
              <a:latin typeface="メイリオ"/>
            </a:endParaRPr>
          </a:p>
          <a:p>
            <a:pPr algn="ctr">
              <a:lnSpc>
                <a:spcPct val="130000"/>
              </a:lnSpc>
              <a:defRPr/>
            </a:pPr>
            <a:r>
              <a:rPr kumimoji="0" lang="ja-JP" altLang="en-US" kern="0" dirty="0">
                <a:solidFill>
                  <a:srgbClr val="0D0D0D"/>
                </a:solidFill>
                <a:latin typeface="メイリオ"/>
              </a:rPr>
              <a:t>事前に掲載可否を判断させていただきます。詳細は各商品のセールスシートをご確認ください。</a:t>
            </a:r>
          </a:p>
        </p:txBody>
      </p:sp>
      <p:graphicFrame>
        <p:nvGraphicFramePr>
          <p:cNvPr id="10" name="表 9">
            <a:extLst>
              <a:ext uri="{FF2B5EF4-FFF2-40B4-BE49-F238E27FC236}">
                <a16:creationId xmlns:a16="http://schemas.microsoft.com/office/drawing/2014/main" id="{FF218D0C-B7C3-3153-1EDC-8E1DE8CC47D2}"/>
              </a:ext>
            </a:extLst>
          </p:cNvPr>
          <p:cNvGraphicFramePr>
            <a:graphicFrameLocks noGrp="1"/>
          </p:cNvGraphicFramePr>
          <p:nvPr>
            <p:extLst>
              <p:ext uri="{D42A27DB-BD31-4B8C-83A1-F6EECF244321}">
                <p14:modId xmlns:p14="http://schemas.microsoft.com/office/powerpoint/2010/main" val="8807351"/>
              </p:ext>
            </p:extLst>
          </p:nvPr>
        </p:nvGraphicFramePr>
        <p:xfrm>
          <a:off x="630440" y="2784042"/>
          <a:ext cx="10931120" cy="3147998"/>
        </p:xfrm>
        <a:graphic>
          <a:graphicData uri="http://schemas.openxmlformats.org/drawingml/2006/table">
            <a:tbl>
              <a:tblPr/>
              <a:tblGrid>
                <a:gridCol w="4254568">
                  <a:extLst>
                    <a:ext uri="{9D8B030D-6E8A-4147-A177-3AD203B41FA5}">
                      <a16:colId xmlns:a16="http://schemas.microsoft.com/office/drawing/2014/main" val="2102268683"/>
                    </a:ext>
                  </a:extLst>
                </a:gridCol>
                <a:gridCol w="6676552">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rgbClr val="0D0D0D"/>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dirty="0">
                          <a:solidFill>
                            <a:schemeClr val="bg1"/>
                          </a:solidFill>
                          <a:latin typeface="Meiryo" panose="020B0604030504040204" pitchFamily="34" charset="-128"/>
                          <a:ea typeface="Meiryo" panose="020B0604030504040204" pitchFamily="34" charset="-128"/>
                        </a:rPr>
                        <a:t>（</a:t>
                      </a:r>
                      <a:r>
                        <a:rPr kumimoji="1" lang="ja-JP" altLang="en-US" sz="1200" b="0" i="0" dirty="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dirty="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441025398"/>
                  </a:ext>
                </a:extLst>
              </a:tr>
            </a:tbl>
          </a:graphicData>
        </a:graphic>
      </p:graphicFrame>
      <p:sp>
        <p:nvSpPr>
          <p:cNvPr id="11" name="角丸四角形 10">
            <a:extLst>
              <a:ext uri="{FF2B5EF4-FFF2-40B4-BE49-F238E27FC236}">
                <a16:creationId xmlns:a16="http://schemas.microsoft.com/office/drawing/2014/main" id="{997B4F9F-7BCF-E74C-60C5-936F7617942D}"/>
              </a:ext>
            </a:extLst>
          </p:cNvPr>
          <p:cNvSpPr/>
          <p:nvPr/>
        </p:nvSpPr>
        <p:spPr>
          <a:xfrm>
            <a:off x="630440" y="2243806"/>
            <a:ext cx="10931120" cy="432000"/>
          </a:xfrm>
          <a:prstGeom prst="roundRect">
            <a:avLst>
              <a:gd name="adj" fmla="val 50000"/>
            </a:avLst>
          </a:prstGeom>
          <a:solidFill>
            <a:srgbClr val="00003E">
              <a:alpha val="60000"/>
            </a:srgbClr>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600" b="1" kern="0" dirty="0">
                <a:solidFill>
                  <a:schemeClr val="bg1"/>
                </a:solidFill>
                <a:latin typeface="+mn-ea"/>
                <a:ea typeface="+mn-ea"/>
              </a:rPr>
              <a:t>ご連絡いただきたい項目</a:t>
            </a:r>
          </a:p>
        </p:txBody>
      </p:sp>
    </p:spTree>
    <p:extLst>
      <p:ext uri="{BB962C8B-B14F-4D97-AF65-F5344CB8AC3E}">
        <p14:creationId xmlns:p14="http://schemas.microsoft.com/office/powerpoint/2010/main" val="1788672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1868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900" b="3900"/>
          <a:stretch/>
        </p:blipFill>
        <p:spPr>
          <a:xfrm>
            <a:off x="5350244" y="3019035"/>
            <a:ext cx="1586282" cy="1464484"/>
          </a:xfrm>
        </p:spPr>
      </p:pic>
      <p:sp>
        <p:nvSpPr>
          <p:cNvPr id="7" name="テキスト プレースホルダー 2">
            <a:extLst>
              <a:ext uri="{FF2B5EF4-FFF2-40B4-BE49-F238E27FC236}">
                <a16:creationId xmlns:a16="http://schemas.microsoft.com/office/drawing/2014/main" id="{D9C6A59B-E41B-78F2-7F1E-DB164DBE4053}"/>
              </a:ext>
            </a:extLst>
          </p:cNvPr>
          <p:cNvSpPr>
            <a:spLocks noGrp="1"/>
          </p:cNvSpPr>
          <p:nvPr>
            <p:ph type="body" sz="quarter" idx="19"/>
          </p:nvPr>
        </p:nvSpPr>
        <p:spPr>
          <a:xfrm>
            <a:off x="3361670" y="4950779"/>
            <a:ext cx="5943600" cy="543702"/>
          </a:xfrm>
        </p:spPr>
        <p:txBody>
          <a:bodyPr/>
          <a:lstStyle/>
          <a:p>
            <a:r>
              <a:rPr lang="ja-JP" altLang="en-US" dirty="0">
                <a:solidFill>
                  <a:srgbClr val="000048"/>
                </a:solidFill>
              </a:rPr>
              <a:t>概要</a:t>
            </a:r>
            <a:endParaRPr kumimoji="1" lang="ja-JP" altLang="en-US" dirty="0">
              <a:solidFill>
                <a:srgbClr val="000048"/>
              </a:solidFill>
            </a:endParaRPr>
          </a:p>
        </p:txBody>
      </p:sp>
      <p:pic>
        <p:nvPicPr>
          <p:cNvPr id="8" name="図プレースホルダー 10" descr="アイコン&#10;&#10;自動的に生成された説明">
            <a:extLst>
              <a:ext uri="{FF2B5EF4-FFF2-40B4-BE49-F238E27FC236}">
                <a16:creationId xmlns:a16="http://schemas.microsoft.com/office/drawing/2014/main" id="{EA4067EF-06AC-C973-E838-74971C179ACE}"/>
              </a:ext>
            </a:extLst>
          </p:cNvPr>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rcRect t="3900" b="3900"/>
          <a:stretch/>
        </p:blipFill>
        <p:spPr>
          <a:xfrm>
            <a:off x="5502644" y="3171435"/>
            <a:ext cx="1586282" cy="1464484"/>
          </a:xfrm>
          <a:prstGeom prst="rect">
            <a:avLst/>
          </a:prstGeom>
          <a:solidFill>
            <a:srgbClr val="FFFFFF"/>
          </a:solidFill>
        </p:spPr>
      </p:pic>
      <p:sp>
        <p:nvSpPr>
          <p:cNvPr id="11" name="テキスト プレースホルダー 5">
            <a:extLst>
              <a:ext uri="{FF2B5EF4-FFF2-40B4-BE49-F238E27FC236}">
                <a16:creationId xmlns:a16="http://schemas.microsoft.com/office/drawing/2014/main" id="{BEC3515D-3818-FBC3-D6C0-C7B5B2FC7751}"/>
              </a:ext>
            </a:extLst>
          </p:cNvPr>
          <p:cNvSpPr txBox="1">
            <a:spLocks/>
          </p:cNvSpPr>
          <p:nvPr/>
        </p:nvSpPr>
        <p:spPr>
          <a:xfrm>
            <a:off x="5589739" y="1329160"/>
            <a:ext cx="1450346" cy="1057321"/>
          </a:xfrm>
          <a:prstGeom prst="rect">
            <a:avLst/>
          </a:prstGeom>
        </p:spPr>
        <p:txBody>
          <a:bodyP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6600" b="1" i="0" kern="1200">
                <a:solidFill>
                  <a:srgbClr val="00003E"/>
                </a:solidFill>
                <a:latin typeface="+mj-ea"/>
                <a:ea typeface="+mj-ea"/>
                <a:cs typeface="Segoe UI" panose="020B0502040204020203"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solidFill>
                  <a:srgbClr val="000048"/>
                </a:solidFill>
              </a:rPr>
              <a:t>01</a:t>
            </a:r>
            <a:endParaRPr lang="ja-JP" altLang="en-US" dirty="0">
              <a:solidFill>
                <a:srgbClr val="000048"/>
              </a:solidFill>
            </a:endParaRPr>
          </a:p>
        </p:txBody>
      </p:sp>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10520842-9572-15A2-E8CB-A109CF290E7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4D7D8BE2-0870-CF9B-6459-6E5E2DE52E45}"/>
              </a:ext>
            </a:extLst>
          </p:cNvPr>
          <p:cNvSpPr/>
          <p:nvPr/>
        </p:nvSpPr>
        <p:spPr>
          <a:xfrm>
            <a:off x="555391" y="1570842"/>
            <a:ext cx="11175398" cy="4902147"/>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en-US" altLang="ja-JP" sz="1600" dirty="0">
                <a:solidFill>
                  <a:srgbClr val="0D0D0D"/>
                </a:solidFill>
                <a:latin typeface="メイリオ" panose="020B0604030504040204" pitchFamily="50" charset="-128"/>
              </a:rPr>
              <a:t>1</a:t>
            </a:r>
            <a:r>
              <a:rPr lang="ja-JP" altLang="en-US" sz="1600" dirty="0">
                <a:solidFill>
                  <a:srgbClr val="0D0D0D"/>
                </a:solidFill>
                <a:latin typeface="メイリオ" panose="020B0604030504040204" pitchFamily="50" charset="-128"/>
              </a:rPr>
              <a:t>．プラットフォーム統合以降の商品リリース情報</a:t>
            </a:r>
            <a:br>
              <a:rPr lang="en-US" altLang="ja-JP" sz="1600" dirty="0">
                <a:solidFill>
                  <a:srgbClr val="0D0D0D"/>
                </a:solidFill>
                <a:latin typeface="メイリオ" panose="020B0604030504040204" pitchFamily="50" charset="-128"/>
              </a:rPr>
            </a:br>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2</a:t>
            </a:r>
            <a:r>
              <a:rPr lang="ja-JP" altLang="en-US" sz="1600" dirty="0">
                <a:solidFill>
                  <a:srgbClr val="0D0D0D"/>
                </a:solidFill>
                <a:latin typeface="メイリオ" panose="020B0604030504040204" pitchFamily="50" charset="-128"/>
              </a:rPr>
              <a:t>．予約型商品全体にかかわる変更</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・ターゲティング項目</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月～</a:t>
            </a:r>
            <a:r>
              <a:rPr lang="en-US" altLang="ja-JP" sz="1600" dirty="0">
                <a:solidFill>
                  <a:srgbClr val="0D0D0D"/>
                </a:solidFill>
                <a:latin typeface="メイリオ" panose="020B0604030504040204" pitchFamily="50" charset="-128"/>
              </a:rPr>
              <a:t>4</a:t>
            </a:r>
            <a:r>
              <a:rPr lang="ja-JP" altLang="en-US" sz="1600" dirty="0">
                <a:solidFill>
                  <a:srgbClr val="0D0D0D"/>
                </a:solidFill>
                <a:latin typeface="メイリオ" panose="020B0604030504040204" pitchFamily="50" charset="-128"/>
              </a:rPr>
              <a:t>月の期またぎ掲載</a:t>
            </a:r>
          </a:p>
          <a:p>
            <a:r>
              <a:rPr lang="ja-JP" altLang="en-US" sz="1600" dirty="0">
                <a:solidFill>
                  <a:srgbClr val="0D0D0D"/>
                </a:solidFill>
                <a:latin typeface="メイリオ" panose="020B0604030504040204" pitchFamily="50" charset="-128"/>
              </a:rPr>
              <a:t>　・掲載制限カテゴリーリストの追加</a:t>
            </a:r>
          </a:p>
          <a:p>
            <a:r>
              <a:rPr lang="ja-JP" altLang="en-US" sz="1600" dirty="0">
                <a:solidFill>
                  <a:srgbClr val="0D0D0D"/>
                </a:solidFill>
                <a:latin typeface="メイリオ" panose="020B0604030504040204" pitchFamily="50" charset="-128"/>
              </a:rPr>
              <a:t>　・制作費申し込みフォームの変更</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．ドキュメント関連</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・共通免責事項のヘルプ記載</a:t>
            </a:r>
          </a:p>
          <a:p>
            <a:r>
              <a:rPr lang="ja-JP" altLang="en-US" sz="1600" dirty="0">
                <a:solidFill>
                  <a:srgbClr val="0D0D0D"/>
                </a:solidFill>
                <a:latin typeface="メイリオ" panose="020B0604030504040204" pitchFamily="50" charset="-128"/>
              </a:rPr>
              <a:t>　・セールスシートの掲載場所追加</a:t>
            </a:r>
            <a:endParaRPr lang="en-US" altLang="ja-JP" sz="1600" dirty="0">
              <a:solidFill>
                <a:srgbClr val="0D0D0D"/>
              </a:solidFill>
              <a:latin typeface="メイリオ" panose="020B0604030504040204" pitchFamily="50" charset="-128"/>
            </a:endParaRPr>
          </a:p>
          <a:p>
            <a:pPr lvl="0" eaLnBrk="1" fontAlgn="auto" hangingPunct="1">
              <a:spcBef>
                <a:spcPts val="0"/>
              </a:spcBef>
              <a:spcAft>
                <a:spcPts val="0"/>
              </a:spcAft>
              <a:defRPr/>
            </a:pPr>
            <a:endParaRPr lang="en-US" altLang="ja-JP" sz="1600" dirty="0">
              <a:solidFill>
                <a:srgbClr val="0D0D0D"/>
              </a:solidFill>
              <a:latin typeface="メイリオ" panose="020B0604030504040204" pitchFamily="50" charset="-128"/>
              <a:ea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F1770C09-0F0F-4280-8641-22BC832B88A4}"/>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kumimoji="1" lang="ja-JP" altLang="en-US" sz="1800" b="1" i="0" dirty="0">
                <a:latin typeface="Meiryo"/>
                <a:ea typeface="Meiryo"/>
              </a:rPr>
              <a:t>変更点・お知らせサマリー</a:t>
            </a:r>
          </a:p>
        </p:txBody>
      </p:sp>
    </p:spTree>
    <p:extLst>
      <p:ext uri="{BB962C8B-B14F-4D97-AF65-F5344CB8AC3E}">
        <p14:creationId xmlns:p14="http://schemas.microsoft.com/office/powerpoint/2010/main" val="2210516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F690E-9083-83CC-EF6F-716EC6DDE518}"/>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82F5F89-C156-6C44-9689-7E07AD77D883}"/>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5002325-8F53-1A7A-4F5A-1CBF19F0B95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17615CA-9073-50A6-DCE0-3171BA9E53B8}"/>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F05BFCE5-B90C-0ABB-0540-8592A2E8488A}"/>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ヤフー広告として、新プラットフォームの管理画面よりご予約いただきます。</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ディスプレイ広告の広告管理ツールから予約することができます。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仕様は</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ディスプレイ広告に準じます。）</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 ディスプレイ広告（予約型）のリリーススケジュールは以下の通りです。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C3CEF8E8-5E58-994C-F875-7C68056B8A45}"/>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1</a:t>
            </a:r>
            <a:r>
              <a:rPr lang="ja-JP" altLang="en-US" b="1" dirty="0">
                <a:latin typeface="Meiryo"/>
                <a:ea typeface="Meiryo"/>
              </a:rPr>
              <a:t>．プラットフォーム統合以降の商品リリース情報</a:t>
            </a:r>
          </a:p>
        </p:txBody>
      </p:sp>
      <p:graphicFrame>
        <p:nvGraphicFramePr>
          <p:cNvPr id="9" name="表 8">
            <a:extLst>
              <a:ext uri="{FF2B5EF4-FFF2-40B4-BE49-F238E27FC236}">
                <a16:creationId xmlns:a16="http://schemas.microsoft.com/office/drawing/2014/main" id="{4E2349A0-ED93-AA47-F509-19140175868D}"/>
              </a:ext>
            </a:extLst>
          </p:cNvPr>
          <p:cNvGraphicFramePr>
            <a:graphicFrameLocks noGrp="1"/>
          </p:cNvGraphicFramePr>
          <p:nvPr/>
        </p:nvGraphicFramePr>
        <p:xfrm>
          <a:off x="1301205" y="3416977"/>
          <a:ext cx="9589589" cy="2606012"/>
        </p:xfrm>
        <a:graphic>
          <a:graphicData uri="http://schemas.openxmlformats.org/drawingml/2006/table">
            <a:tbl>
              <a:tblPr bandRow="1"/>
              <a:tblGrid>
                <a:gridCol w="2686781">
                  <a:extLst>
                    <a:ext uri="{9D8B030D-6E8A-4147-A177-3AD203B41FA5}">
                      <a16:colId xmlns:a16="http://schemas.microsoft.com/office/drawing/2014/main" val="3236551118"/>
                    </a:ext>
                  </a:extLst>
                </a:gridCol>
                <a:gridCol w="6902808">
                  <a:extLst>
                    <a:ext uri="{9D8B030D-6E8A-4147-A177-3AD203B41FA5}">
                      <a16:colId xmlns:a16="http://schemas.microsoft.com/office/drawing/2014/main" val="3901351372"/>
                    </a:ext>
                  </a:extLst>
                </a:gridCol>
              </a:tblGrid>
              <a:tr h="40337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rPr>
                        <a:t>リリース日</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cs typeface="+mn-cs"/>
                        </a:rPr>
                        <a:t>商品名</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2025/12/17(</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Premium</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2026/1/14(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トピックス</a:t>
                      </a:r>
                      <a:r>
                        <a:rPr kumimoji="1" lang="en-US" altLang="ja-JP" sz="1100" b="0" kern="1200" dirty="0">
                          <a:solidFill>
                            <a:srgbClr val="0D0D0D"/>
                          </a:solidFill>
                          <a:latin typeface="メイリオ" panose="020B0604030504040204" pitchFamily="50" charset="-128"/>
                          <a:ea typeface="+mn-ea"/>
                          <a:cs typeface="+mn-cs"/>
                        </a:rPr>
                        <a:t>PR</a:t>
                      </a:r>
                      <a:r>
                        <a:rPr kumimoji="1" lang="ja-JP" altLang="en-US" sz="1100" b="0" kern="1200" dirty="0">
                          <a:solidFill>
                            <a:srgbClr val="0D0D0D"/>
                          </a:solidFill>
                          <a:latin typeface="メイリオ" panose="020B0604030504040204" pitchFamily="50" charset="-128"/>
                          <a:ea typeface="+mn-ea"/>
                          <a:cs typeface="+mn-cs"/>
                        </a:rPr>
                        <a:t>　</a:t>
                      </a:r>
                      <a:r>
                        <a:rPr kumimoji="1" lang="en-US" altLang="ja-JP" sz="1100" b="0" kern="1200" dirty="0">
                          <a:solidFill>
                            <a:srgbClr val="0D0D0D"/>
                          </a:solidFill>
                          <a:latin typeface="メイリオ" panose="020B0604030504040204" pitchFamily="50" charset="-128"/>
                          <a:ea typeface="+mn-ea"/>
                          <a:cs typeface="+mn-cs"/>
                        </a:rPr>
                        <a:t>SP/PC/MD</a:t>
                      </a:r>
                      <a:r>
                        <a:rPr kumimoji="1" lang="ja-JP" altLang="en-US" sz="1100" b="0" kern="1200" dirty="0">
                          <a:solidFill>
                            <a:srgbClr val="0D0D0D"/>
                          </a:solidFill>
                          <a:latin typeface="メイリオ" panose="020B0604030504040204" pitchFamily="50" charset="-128"/>
                          <a:ea typeface="+mn-ea"/>
                          <a:cs typeface="+mn-cs"/>
                        </a:rPr>
                        <a:t>　</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75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2026/1/21(</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ブランドパネル、</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トップページカスタマイズ、</a:t>
                      </a:r>
                      <a:endParaRPr kumimoji="1" lang="en-US" altLang="ja-JP" sz="1100" b="0" kern="1200" dirty="0">
                        <a:solidFill>
                          <a:srgbClr val="0D0D0D"/>
                        </a:solidFill>
                        <a:latin typeface="メイリオ" panose="020B0604030504040204" pitchFamily="50" charset="-128"/>
                        <a:ea typeface="+mn-ea"/>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トップページインタラクション企画</a:t>
                      </a:r>
                    </a:p>
                    <a:p>
                      <a:pPr algn="ct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ニュース タイアップ、サストモ　スポンサードコンテンツ、</a:t>
                      </a:r>
                    </a:p>
                    <a:p>
                      <a:pPr algn="ctr"/>
                      <a:r>
                        <a:rPr kumimoji="1" lang="ja-JP" altLang="en-US" sz="1100" b="0" kern="1200" dirty="0">
                          <a:solidFill>
                            <a:srgbClr val="0D0D0D"/>
                          </a:solidFill>
                          <a:latin typeface="メイリオ" panose="020B0604030504040204" pitchFamily="50" charset="-128"/>
                          <a:ea typeface="+mn-ea"/>
                          <a:cs typeface="+mn-cs"/>
                        </a:rPr>
                        <a:t>スポーツナビ タイアップ、</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　タイアップ、</a:t>
                      </a:r>
                      <a:r>
                        <a:rPr kumimoji="1" lang="en-US" altLang="ja-JP" sz="1100" b="0" kern="1200" dirty="0" err="1">
                          <a:solidFill>
                            <a:srgbClr val="0D0D0D"/>
                          </a:solidFill>
                          <a:latin typeface="メイリオ" panose="020B0604030504040204" pitchFamily="50" charset="-128"/>
                          <a:ea typeface="+mn-ea"/>
                          <a:cs typeface="+mn-cs"/>
                        </a:rPr>
                        <a:t>carview</a:t>
                      </a:r>
                      <a:r>
                        <a:rPr kumimoji="1" lang="en-US" altLang="ja-JP" sz="1100" b="0" kern="1200" dirty="0">
                          <a:solidFill>
                            <a:srgbClr val="0D0D0D"/>
                          </a:solidFill>
                          <a:latin typeface="メイリオ" panose="020B0604030504040204" pitchFamily="50" charset="-128"/>
                          <a:ea typeface="+mn-ea"/>
                          <a:cs typeface="+mn-cs"/>
                        </a:rPr>
                        <a:t>! </a:t>
                      </a:r>
                      <a:r>
                        <a:rPr kumimoji="1" lang="ja-JP" altLang="en-US" sz="1100" b="0" kern="1200" dirty="0">
                          <a:solidFill>
                            <a:srgbClr val="0D0D0D"/>
                          </a:solidFill>
                          <a:latin typeface="メイリオ" panose="020B0604030504040204" pitchFamily="50" charset="-128"/>
                          <a:ea typeface="+mn-ea"/>
                          <a:cs typeface="+mn-cs"/>
                        </a:rPr>
                        <a:t>タイアップ</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2026/1/28(</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kern="1200" dirty="0">
                          <a:solidFill>
                            <a:srgbClr val="0D0D0D"/>
                          </a:solidFill>
                          <a:latin typeface="メイリオ" panose="020B0604030504040204" pitchFamily="50" charset="-128"/>
                          <a:ea typeface="+mn-ea"/>
                          <a:cs typeface="+mn-cs"/>
                        </a:rPr>
                        <a:t>スポーツナビ、</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天気・災害、</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　中面プライムディスプレイ</a:t>
                      </a:r>
                    </a:p>
                  </a:txBody>
                  <a:tcPr marL="163440" marR="16344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乗換案内</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460911264"/>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a:t>
                      </a:r>
                      <a:r>
                        <a:rPr kumimoji="1" lang="ja-JP" altLang="en-US" sz="1100" b="0" dirty="0">
                          <a:solidFill>
                            <a:schemeClr val="bg1"/>
                          </a:solidFill>
                          <a:latin typeface="Meiryo" panose="020B0604030504040204" pitchFamily="34" charset="-128"/>
                          <a:ea typeface="Meiryo" panose="020B0604030504040204" pitchFamily="34" charset="-128"/>
                        </a:rPr>
                        <a:t>　未定</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LINE NEWS Top Ad</a:t>
                      </a:r>
                      <a:endParaRPr kumimoji="1" lang="ja-JP" altLang="en-US" sz="1100" b="0" kern="1200" dirty="0">
                        <a:solidFill>
                          <a:srgbClr val="0D0D0D"/>
                        </a:solidFill>
                        <a:latin typeface="メイリオ" panose="020B0604030504040204" pitchFamily="50" charset="-128"/>
                        <a:ea typeface="+mn-ea"/>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488294094"/>
                  </a:ext>
                </a:extLst>
              </a:tr>
            </a:tbl>
          </a:graphicData>
        </a:graphic>
      </p:graphicFrame>
    </p:spTree>
    <p:extLst>
      <p:ext uri="{BB962C8B-B14F-4D97-AF65-F5344CB8AC3E}">
        <p14:creationId xmlns:p14="http://schemas.microsoft.com/office/powerpoint/2010/main" val="1180263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21E17-6245-6329-8FE6-358CA4B662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870A9515-CB80-CC1F-275A-3878067C9FB0}"/>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D8750946-0495-3EEA-012D-2EB7BC92EBD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E083F526-3F9F-78DD-9729-1625BB7B030E}"/>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0D23057C-EE07-3D33-4B2B-998E8A7731C4}"/>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・ターゲティングの掛け率が変更になります。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2C5E340A-2935-2198-C829-50D81B3FD14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3" name="表 2">
            <a:extLst>
              <a:ext uri="{FF2B5EF4-FFF2-40B4-BE49-F238E27FC236}">
                <a16:creationId xmlns:a16="http://schemas.microsoft.com/office/drawing/2014/main" id="{65DF7198-B933-D5FA-7D5B-28187E9A5C35}"/>
              </a:ext>
            </a:extLst>
          </p:cNvPr>
          <p:cNvGraphicFramePr>
            <a:graphicFrameLocks noGrp="1"/>
          </p:cNvGraphicFramePr>
          <p:nvPr/>
        </p:nvGraphicFramePr>
        <p:xfrm>
          <a:off x="830178" y="2585875"/>
          <a:ext cx="5126121" cy="2398708"/>
        </p:xfrm>
        <a:graphic>
          <a:graphicData uri="http://schemas.openxmlformats.org/drawingml/2006/table">
            <a:tbl>
              <a:tblPr bandRow="1"/>
              <a:tblGrid>
                <a:gridCol w="1145490">
                  <a:extLst>
                    <a:ext uri="{9D8B030D-6E8A-4147-A177-3AD203B41FA5}">
                      <a16:colId xmlns:a16="http://schemas.microsoft.com/office/drawing/2014/main" val="3236551118"/>
                    </a:ext>
                  </a:extLst>
                </a:gridCol>
                <a:gridCol w="1652138">
                  <a:extLst>
                    <a:ext uri="{9D8B030D-6E8A-4147-A177-3AD203B41FA5}">
                      <a16:colId xmlns:a16="http://schemas.microsoft.com/office/drawing/2014/main" val="797168629"/>
                    </a:ext>
                  </a:extLst>
                </a:gridCol>
                <a:gridCol w="1258555">
                  <a:extLst>
                    <a:ext uri="{9D8B030D-6E8A-4147-A177-3AD203B41FA5}">
                      <a16:colId xmlns:a16="http://schemas.microsoft.com/office/drawing/2014/main" val="3901351372"/>
                    </a:ext>
                  </a:extLst>
                </a:gridCol>
                <a:gridCol w="1069938">
                  <a:extLst>
                    <a:ext uri="{9D8B030D-6E8A-4147-A177-3AD203B41FA5}">
                      <a16:colId xmlns:a16="http://schemas.microsoft.com/office/drawing/2014/main" val="3475477789"/>
                    </a:ext>
                  </a:extLst>
                </a:gridCol>
              </a:tblGrid>
              <a:tr h="419352">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最大掛け率</a:t>
                      </a: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kumimoji="1" lang="ja-JP" altLang="en-US"/>
                    </a:p>
                  </a:txBody>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デバイス（</a:t>
                      </a:r>
                      <a:r>
                        <a:rPr lang="en-US" sz="1200" dirty="0">
                          <a:solidFill>
                            <a:schemeClr val="bg1"/>
                          </a:solidFill>
                          <a:effectLst/>
                          <a:latin typeface="メイリオ" panose="020B0604030504040204" pitchFamily="50" charset="-128"/>
                          <a:ea typeface="メイリオ" panose="020B0604030504040204" pitchFamily="50" charset="-128"/>
                        </a:rPr>
                        <a:t>OS)</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390604">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性別</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年齢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90604">
                <a:tc row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エリア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都道府県</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1.30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99537">
                <a:tc vMerge="1">
                  <a:txBody>
                    <a:bodyPr/>
                    <a:lstStyle/>
                    <a:p>
                      <a:endParaRPr dirty="0"/>
                    </a:p>
                  </a:txBody>
                  <a:tcPr marL="76200" marR="76200" marT="53340" marB="5334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市区郡</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1.56</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graphicFrame>
        <p:nvGraphicFramePr>
          <p:cNvPr id="4" name="表 3">
            <a:extLst>
              <a:ext uri="{FF2B5EF4-FFF2-40B4-BE49-F238E27FC236}">
                <a16:creationId xmlns:a16="http://schemas.microsoft.com/office/drawing/2014/main" id="{805C69C6-46EE-FBFE-3EC5-4A95C5C60DF3}"/>
              </a:ext>
            </a:extLst>
          </p:cNvPr>
          <p:cNvGraphicFramePr>
            <a:graphicFrameLocks noGrp="1"/>
          </p:cNvGraphicFramePr>
          <p:nvPr/>
        </p:nvGraphicFramePr>
        <p:xfrm>
          <a:off x="6095999" y="2585875"/>
          <a:ext cx="5360873" cy="3609818"/>
        </p:xfrm>
        <a:graphic>
          <a:graphicData uri="http://schemas.openxmlformats.org/drawingml/2006/table">
            <a:tbl>
              <a:tblPr bandRow="1"/>
              <a:tblGrid>
                <a:gridCol w="1336744">
                  <a:extLst>
                    <a:ext uri="{9D8B030D-6E8A-4147-A177-3AD203B41FA5}">
                      <a16:colId xmlns:a16="http://schemas.microsoft.com/office/drawing/2014/main" val="3236551118"/>
                    </a:ext>
                  </a:extLst>
                </a:gridCol>
                <a:gridCol w="1589001">
                  <a:extLst>
                    <a:ext uri="{9D8B030D-6E8A-4147-A177-3AD203B41FA5}">
                      <a16:colId xmlns:a16="http://schemas.microsoft.com/office/drawing/2014/main" val="797168629"/>
                    </a:ext>
                  </a:extLst>
                </a:gridCol>
                <a:gridCol w="1316192">
                  <a:extLst>
                    <a:ext uri="{9D8B030D-6E8A-4147-A177-3AD203B41FA5}">
                      <a16:colId xmlns:a16="http://schemas.microsoft.com/office/drawing/2014/main" val="3901351372"/>
                    </a:ext>
                  </a:extLst>
                </a:gridCol>
                <a:gridCol w="1118936">
                  <a:extLst>
                    <a:ext uri="{9D8B030D-6E8A-4147-A177-3AD203B41FA5}">
                      <a16:colId xmlns:a16="http://schemas.microsoft.com/office/drawing/2014/main" val="3475477789"/>
                    </a:ext>
                  </a:extLst>
                </a:gridCol>
              </a:tblGrid>
              <a:tr h="385928">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オーディエンスリスト（配信）</a:t>
                      </a:r>
                    </a:p>
                  </a:txBody>
                  <a:tcPr anchor="ctr">
                    <a:lnL w="12700" cmpd="sng">
                      <a:solidFill>
                        <a:srgbClr val="FFFFFF"/>
                      </a:solidFill>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67175848"/>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0906343"/>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055488764"/>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オーディエンスリスト（除外）</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89250">
                <a:tc gridSpan="2">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時間帯</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a:buNone/>
                      </a:pP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152410">
                <a:tc gridSpan="2">
                  <a:txBody>
                    <a:bodyPr/>
                    <a:lstStyle/>
                    <a:p>
                      <a:pPr algn="ctr">
                        <a:buNone/>
                      </a:pPr>
                      <a:r>
                        <a:rPr lang="en-US" sz="1200" dirty="0">
                          <a:solidFill>
                            <a:schemeClr val="bg1"/>
                          </a:solidFill>
                          <a:latin typeface="メイリオ" panose="020B0604030504040204" pitchFamily="50" charset="-128"/>
                          <a:ea typeface="メイリオ" panose="020B0604030504040204" pitchFamily="50" charset="-128"/>
                        </a:rPr>
                        <a:t>FQ</a:t>
                      </a:r>
                      <a:r>
                        <a:rPr lang="ja-JP" altLang="en-US" sz="1200" dirty="0">
                          <a:solidFill>
                            <a:schemeClr val="bg1"/>
                          </a:solidFill>
                          <a:latin typeface="メイリオ" panose="020B0604030504040204" pitchFamily="50" charset="-128"/>
                          <a:ea typeface="メイリオ" panose="020B0604030504040204" pitchFamily="50" charset="-128"/>
                        </a:rPr>
                        <a:t>キャップ　</a:t>
                      </a:r>
                    </a:p>
                    <a:p>
                      <a:pPr algn="ctr">
                        <a:buNone/>
                      </a:pPr>
                      <a:r>
                        <a:rPr lang="ja-JP" altLang="en-US" sz="1200" dirty="0">
                          <a:solidFill>
                            <a:schemeClr val="bg1"/>
                          </a:solidFill>
                          <a:latin typeface="メイリオ" panose="020B0604030504040204" pitchFamily="50" charset="-128"/>
                          <a:ea typeface="メイリオ" panose="020B0604030504040204" pitchFamily="50" charset="-128"/>
                        </a:rPr>
                        <a:t>　</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1.00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924381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B151F-DFE6-73B6-B579-593B3A0A69E4}"/>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B7808A2-CDB7-A0BF-E48F-1CD6FD684C64}"/>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70EAD2BB-47DE-0518-5E03-B5536E18964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00539713-427F-B104-3E77-1D5565ED5D1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352250BB-8DD6-7083-677D-6CE67F6F6D01}"/>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・共通オーディエンスの「除外」が設定可能になります。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・オーディエンスリスト（ヤフー提供）のリスト改廃を行いました</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982C9584-4299-CA1B-FC00-514B367CA72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20BA5276-715C-9838-4DCF-70E9A3F96B5B}"/>
              </a:ext>
            </a:extLst>
          </p:cNvPr>
          <p:cNvGraphicFramePr>
            <a:graphicFrameLocks noGrp="1"/>
          </p:cNvGraphicFramePr>
          <p:nvPr/>
        </p:nvGraphicFramePr>
        <p:xfrm>
          <a:off x="913977" y="3371496"/>
          <a:ext cx="3898652" cy="2003759"/>
        </p:xfrm>
        <a:graphic>
          <a:graphicData uri="http://schemas.openxmlformats.org/drawingml/2006/table">
            <a:tbl>
              <a:tblPr bandRow="1"/>
              <a:tblGrid>
                <a:gridCol w="3898652">
                  <a:extLst>
                    <a:ext uri="{9D8B030D-6E8A-4147-A177-3AD203B41FA5}">
                      <a16:colId xmlns:a16="http://schemas.microsoft.com/office/drawing/2014/main" val="3901351372"/>
                    </a:ext>
                  </a:extLst>
                </a:gridCol>
              </a:tblGrid>
              <a:tr h="480258">
                <a:tc>
                  <a:txBody>
                    <a:bodyPr/>
                    <a:lstStyle/>
                    <a:p>
                      <a:pPr algn="ctr"/>
                      <a:r>
                        <a:rPr kumimoji="1" lang="ja-JP" altLang="en-US" sz="1400" b="1" i="0" dirty="0">
                          <a:solidFill>
                            <a:schemeClr val="bg1"/>
                          </a:solidFill>
                          <a:latin typeface="Meiryo"/>
                          <a:ea typeface="Meiryo"/>
                        </a:rPr>
                        <a:t>廃止リスト</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353971">
                <a:tc>
                  <a:txBody>
                    <a:bodyPr/>
                    <a:lstStyle/>
                    <a:p>
                      <a:pPr algn="ctr">
                        <a:buNone/>
                      </a:pPr>
                      <a:r>
                        <a:rPr lang="ja-JP" altLang="en-US" sz="1200" dirty="0">
                          <a:solidFill>
                            <a:schemeClr val="tx1">
                              <a:lumMod val="95000"/>
                              <a:lumOff val="5000"/>
                            </a:schemeClr>
                          </a:solidFill>
                          <a:latin typeface="メイリオ" panose="020B0604030504040204" pitchFamily="50" charset="-128"/>
                          <a:ea typeface="+mn-ea"/>
                        </a:rPr>
                        <a:t>メディア視聴ターゲティング</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353971">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ファンターゲティング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461588">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チラシ非閲覧ターゲティング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353971">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mn-ea"/>
                        </a:rPr>
                        <a:t>SDGs</a:t>
                      </a:r>
                      <a:r>
                        <a:rPr lang="ja-JP" altLang="en-US" sz="1200" dirty="0">
                          <a:solidFill>
                            <a:schemeClr val="tx1">
                              <a:lumMod val="95000"/>
                              <a:lumOff val="5000"/>
                            </a:schemeClr>
                          </a:solidFill>
                          <a:effectLst/>
                          <a:latin typeface="メイリオ" panose="020B0604030504040204" pitchFamily="50" charset="-128"/>
                          <a:ea typeface="+mn-ea"/>
                        </a:rPr>
                        <a:t>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bl>
          </a:graphicData>
        </a:graphic>
      </p:graphicFrame>
      <p:graphicFrame>
        <p:nvGraphicFramePr>
          <p:cNvPr id="8" name="表 7">
            <a:extLst>
              <a:ext uri="{FF2B5EF4-FFF2-40B4-BE49-F238E27FC236}">
                <a16:creationId xmlns:a16="http://schemas.microsoft.com/office/drawing/2014/main" id="{90E7C293-8456-293C-D3E5-545995006E5E}"/>
              </a:ext>
            </a:extLst>
          </p:cNvPr>
          <p:cNvGraphicFramePr>
            <a:graphicFrameLocks noGrp="1"/>
          </p:cNvGraphicFramePr>
          <p:nvPr/>
        </p:nvGraphicFramePr>
        <p:xfrm>
          <a:off x="5009570" y="3371496"/>
          <a:ext cx="6268453" cy="1889304"/>
        </p:xfrm>
        <a:graphic>
          <a:graphicData uri="http://schemas.openxmlformats.org/drawingml/2006/table">
            <a:tbl>
              <a:tblPr bandRow="1"/>
              <a:tblGrid>
                <a:gridCol w="1855910">
                  <a:extLst>
                    <a:ext uri="{9D8B030D-6E8A-4147-A177-3AD203B41FA5}">
                      <a16:colId xmlns:a16="http://schemas.microsoft.com/office/drawing/2014/main" val="3236551118"/>
                    </a:ext>
                  </a:extLst>
                </a:gridCol>
                <a:gridCol w="911231">
                  <a:extLst>
                    <a:ext uri="{9D8B030D-6E8A-4147-A177-3AD203B41FA5}">
                      <a16:colId xmlns:a16="http://schemas.microsoft.com/office/drawing/2014/main" val="3901351372"/>
                    </a:ext>
                  </a:extLst>
                </a:gridCol>
                <a:gridCol w="1167104">
                  <a:extLst>
                    <a:ext uri="{9D8B030D-6E8A-4147-A177-3AD203B41FA5}">
                      <a16:colId xmlns:a16="http://schemas.microsoft.com/office/drawing/2014/main" val="3475477789"/>
                    </a:ext>
                  </a:extLst>
                </a:gridCol>
                <a:gridCol w="1167104">
                  <a:extLst>
                    <a:ext uri="{9D8B030D-6E8A-4147-A177-3AD203B41FA5}">
                      <a16:colId xmlns:a16="http://schemas.microsoft.com/office/drawing/2014/main" val="855743837"/>
                    </a:ext>
                  </a:extLst>
                </a:gridCol>
                <a:gridCol w="1167104">
                  <a:extLst>
                    <a:ext uri="{9D8B030D-6E8A-4147-A177-3AD203B41FA5}">
                      <a16:colId xmlns:a16="http://schemas.microsoft.com/office/drawing/2014/main" val="2773706331"/>
                    </a:ext>
                  </a:extLst>
                </a:gridCol>
              </a:tblGrid>
              <a:tr h="385928">
                <a:tc rowSpan="3">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継続リスト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gridSpan="4">
                  <a:txBody>
                    <a:bodyPr/>
                    <a:lstStyle/>
                    <a:p>
                      <a:pPr algn="ctr"/>
                      <a:r>
                        <a:rPr kumimoji="1" lang="ja-JP" altLang="en-US" sz="1400" b="1" i="0" dirty="0">
                          <a:solidFill>
                            <a:schemeClr val="bg1"/>
                          </a:solidFill>
                          <a:latin typeface="Meiryo"/>
                          <a:ea typeface="Meiryo"/>
                        </a:rPr>
                        <a:t>ターゲティング係数</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787340048"/>
                  </a:ext>
                </a:extLst>
              </a:tr>
              <a:tr h="385928">
                <a:tc vMerge="1">
                  <a:txBody>
                    <a:bodyPr/>
                    <a:lstStyle/>
                    <a:p>
                      <a:pPr algn="ctr"/>
                      <a:endParaRPr kumimoji="1" lang="ja-JP" altLang="en-US" sz="1400" b="1" i="0"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gridSpan="2">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710361047"/>
                  </a:ext>
                </a:extLst>
              </a:tr>
              <a:tr h="385928">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0">
                <a:tc>
                  <a:txBody>
                    <a:bodyPr/>
                    <a:lstStyle/>
                    <a:p>
                      <a:pPr algn="ctr">
                        <a:buNone/>
                      </a:pPr>
                      <a:r>
                        <a:rPr lang="ja-JP" altLang="en-US" sz="1200">
                          <a:solidFill>
                            <a:schemeClr val="bg1"/>
                          </a:solidFill>
                          <a:latin typeface="メイリオ" panose="020B0604030504040204" pitchFamily="50" charset="-128"/>
                          <a:ea typeface="+mn-ea"/>
                        </a:rPr>
                        <a:t>自動車関心</a:t>
                      </a:r>
                      <a:endParaRPr lang="en-US" altLang="ja-JP" sz="1200">
                        <a:solidFill>
                          <a:schemeClr val="bg1"/>
                        </a:solidFill>
                        <a:latin typeface="メイリオ" panose="020B0604030504040204" pitchFamily="50" charset="-128"/>
                        <a:ea typeface="+mn-ea"/>
                      </a:endParaRPr>
                    </a:p>
                    <a:p>
                      <a:pPr algn="ctr">
                        <a:buNone/>
                      </a:pPr>
                      <a:r>
                        <a:rPr lang="ja-JP" altLang="en-US" sz="1200">
                          <a:solidFill>
                            <a:schemeClr val="bg1"/>
                          </a:solidFill>
                          <a:latin typeface="メイリオ" panose="020B0604030504040204" pitchFamily="50" charset="-128"/>
                          <a:ea typeface="+mn-ea"/>
                        </a:rPr>
                        <a:t>ターゲティング</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152410">
                <a:tc>
                  <a:txBody>
                    <a:bodyPr/>
                    <a:lstStyle/>
                    <a:p>
                      <a:pPr algn="ctr">
                        <a:buNone/>
                      </a:pPr>
                      <a:r>
                        <a:rPr lang="ja-JP" altLang="en-US" sz="1200" dirty="0">
                          <a:solidFill>
                            <a:schemeClr val="bg1"/>
                          </a:solidFill>
                          <a:latin typeface="メイリオ" panose="020B0604030504040204" pitchFamily="50" charset="-128"/>
                          <a:ea typeface="+mn-ea"/>
                        </a:rPr>
                        <a:t>企業ターゲティング　</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440883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58460-6871-6E9B-A3A7-ED9CAB107C1C}"/>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CEDB2D63-9CA4-46D5-DDA7-4F99987967CB}"/>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A4495F7-F76A-2567-8015-08B3FE2B230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2F3181B6-55BB-C323-61F0-BA1486C685FA}"/>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9BF7989A-B3AD-E541-E1D7-2118964E93D0}"/>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a:t>
            </a:r>
            <a:r>
              <a:rPr lang="en-US" altLang="ja-JP" sz="1600" b="1" dirty="0">
                <a:solidFill>
                  <a:srgbClr val="0D0D0D"/>
                </a:solidFill>
                <a:latin typeface="メイリオ" panose="020B0604030504040204" pitchFamily="50" charset="-128"/>
                <a:ea typeface="メイリオ" panose="020B0604030504040204" pitchFamily="50" charset="-128"/>
              </a:rPr>
              <a:t>2026</a:t>
            </a:r>
            <a:r>
              <a:rPr lang="ja-JP" altLang="en-US" sz="1600" b="1" dirty="0">
                <a:solidFill>
                  <a:srgbClr val="0D0D0D"/>
                </a:solidFill>
                <a:latin typeface="メイリオ" panose="020B0604030504040204" pitchFamily="50" charset="-128"/>
                <a:ea typeface="メイリオ" panose="020B0604030504040204" pitchFamily="50" charset="-128"/>
              </a:rPr>
              <a:t>年</a:t>
            </a:r>
            <a:r>
              <a:rPr lang="en-US" altLang="ja-JP" sz="1600" b="1" dirty="0">
                <a:solidFill>
                  <a:srgbClr val="0D0D0D"/>
                </a:solidFill>
                <a:latin typeface="メイリオ" panose="020B0604030504040204" pitchFamily="50" charset="-128"/>
                <a:ea typeface="メイリオ" panose="020B0604030504040204" pitchFamily="50" charset="-128"/>
              </a:rPr>
              <a:t>3</a:t>
            </a:r>
            <a:r>
              <a:rPr lang="ja-JP" altLang="en-US" sz="1600" b="1" dirty="0">
                <a:solidFill>
                  <a:srgbClr val="0D0D0D"/>
                </a:solidFill>
                <a:latin typeface="メイリオ" panose="020B0604030504040204" pitchFamily="50" charset="-128"/>
                <a:ea typeface="メイリオ" panose="020B0604030504040204" pitchFamily="50" charset="-128"/>
              </a:rPr>
              <a:t>月～</a:t>
            </a:r>
            <a:r>
              <a:rPr lang="en-US" altLang="ja-JP" sz="1600" b="1" dirty="0">
                <a:solidFill>
                  <a:srgbClr val="0D0D0D"/>
                </a:solidFill>
                <a:latin typeface="メイリオ" panose="020B0604030504040204" pitchFamily="50" charset="-128"/>
                <a:ea typeface="メイリオ" panose="020B0604030504040204" pitchFamily="50" charset="-128"/>
              </a:rPr>
              <a:t>4</a:t>
            </a:r>
            <a:r>
              <a:rPr lang="ja-JP" altLang="en-US" sz="1600" b="1" dirty="0">
                <a:solidFill>
                  <a:srgbClr val="0D0D0D"/>
                </a:solidFill>
                <a:latin typeface="メイリオ" panose="020B0604030504040204" pitchFamily="50" charset="-128"/>
                <a:ea typeface="メイリオ" panose="020B0604030504040204" pitchFamily="50" charset="-128"/>
              </a:rPr>
              <a:t>月の期またぎ購入について</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2</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5</a:t>
            </a:r>
            <a:r>
              <a:rPr lang="ja-JP" altLang="en-US" sz="1600" dirty="0">
                <a:solidFill>
                  <a:srgbClr val="0D0D0D"/>
                </a:solidFill>
                <a:latin typeface="メイリオ" panose="020B0604030504040204" pitchFamily="50" charset="-128"/>
                <a:ea typeface="メイリオ" panose="020B0604030504040204" pitchFamily="50" charset="-128"/>
              </a:rPr>
              <a:t>日（木）に、</a:t>
            </a:r>
            <a:r>
              <a:rPr lang="en-US" altLang="ja-JP" sz="1600" dirty="0">
                <a:solidFill>
                  <a:srgbClr val="0D0D0D"/>
                </a:solidFill>
                <a:latin typeface="メイリオ" panose="020B0604030504040204" pitchFamily="50" charset="-128"/>
                <a:ea typeface="メイリオ" panose="020B0604030504040204" pitchFamily="50" charset="-128"/>
              </a:rPr>
              <a:t>25H2</a:t>
            </a:r>
            <a:r>
              <a:rPr lang="ja-JP" altLang="en-US" sz="1600" dirty="0">
                <a:solidFill>
                  <a:srgbClr val="0D0D0D"/>
                </a:solidFill>
                <a:latin typeface="メイリオ" panose="020B0604030504040204" pitchFamily="50" charset="-128"/>
                <a:ea typeface="メイリオ" panose="020B0604030504040204" pitchFamily="50" charset="-128"/>
              </a:rPr>
              <a:t>商品の有効期間を</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3</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31</a:t>
            </a:r>
            <a:r>
              <a:rPr lang="ja-JP" altLang="en-US" sz="1600" dirty="0">
                <a:solidFill>
                  <a:srgbClr val="0D0D0D"/>
                </a:solidFill>
                <a:latin typeface="メイリオ" panose="020B0604030504040204" pitchFamily="50" charset="-128"/>
                <a:ea typeface="メイリオ" panose="020B0604030504040204" pitchFamily="50" charset="-128"/>
              </a:rPr>
              <a:t>日から</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4</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30</a:t>
            </a:r>
            <a:r>
              <a:rPr lang="ja-JP" altLang="en-US" sz="1600" dirty="0">
                <a:solidFill>
                  <a:srgbClr val="0D0D0D"/>
                </a:solidFill>
                <a:latin typeface="メイリオ" panose="020B0604030504040204" pitchFamily="50" charset="-128"/>
                <a:ea typeface="メイリオ" panose="020B0604030504040204" pitchFamily="50" charset="-128"/>
              </a:rPr>
              <a:t>日まで延長します。</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3</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4</a:t>
            </a:r>
            <a:r>
              <a:rPr lang="ja-JP" altLang="en-US" sz="1600" dirty="0">
                <a:solidFill>
                  <a:srgbClr val="0D0D0D"/>
                </a:solidFill>
                <a:latin typeface="メイリオ" panose="020B0604030504040204" pitchFamily="50" charset="-128"/>
                <a:ea typeface="メイリオ" panose="020B0604030504040204" pitchFamily="50" charset="-128"/>
              </a:rPr>
              <a:t>月をまたいだ期間を購入する場合は、</a:t>
            </a:r>
            <a:r>
              <a:rPr lang="en-US" altLang="ja-JP" sz="1600" dirty="0">
                <a:solidFill>
                  <a:srgbClr val="0D0D0D"/>
                </a:solidFill>
                <a:latin typeface="メイリオ" panose="020B0604030504040204" pitchFamily="50" charset="-128"/>
                <a:ea typeface="メイリオ" panose="020B0604030504040204" pitchFamily="50" charset="-128"/>
              </a:rPr>
              <a:t>2026</a:t>
            </a:r>
            <a:r>
              <a:rPr lang="ja-JP" altLang="en-US" sz="1600" dirty="0">
                <a:solidFill>
                  <a:srgbClr val="0D0D0D"/>
                </a:solidFill>
                <a:latin typeface="メイリオ" panose="020B0604030504040204" pitchFamily="50" charset="-128"/>
                <a:ea typeface="メイリオ" panose="020B0604030504040204" pitchFamily="50" charset="-128"/>
              </a:rPr>
              <a:t>年</a:t>
            </a:r>
            <a:r>
              <a:rPr lang="en-US" altLang="ja-JP" sz="1600" dirty="0">
                <a:solidFill>
                  <a:srgbClr val="0D0D0D"/>
                </a:solidFill>
                <a:latin typeface="メイリオ" panose="020B0604030504040204" pitchFamily="50" charset="-128"/>
                <a:ea typeface="メイリオ" panose="020B0604030504040204" pitchFamily="50" charset="-128"/>
              </a:rPr>
              <a:t>2</a:t>
            </a:r>
            <a:r>
              <a:rPr lang="ja-JP" altLang="en-US" sz="1600" dirty="0">
                <a:solidFill>
                  <a:srgbClr val="0D0D0D"/>
                </a:solidFill>
                <a:latin typeface="メイリオ" panose="020B0604030504040204" pitchFamily="50" charset="-128"/>
                <a:ea typeface="メイリオ" panose="020B0604030504040204" pitchFamily="50" charset="-128"/>
              </a:rPr>
              <a:t>月</a:t>
            </a:r>
            <a:r>
              <a:rPr lang="en-US" altLang="ja-JP" sz="1600" dirty="0">
                <a:solidFill>
                  <a:srgbClr val="0D0D0D"/>
                </a:solidFill>
                <a:latin typeface="メイリオ" panose="020B0604030504040204" pitchFamily="50" charset="-128"/>
                <a:ea typeface="メイリオ" panose="020B0604030504040204" pitchFamily="50" charset="-128"/>
              </a:rPr>
              <a:t>5</a:t>
            </a:r>
            <a:r>
              <a:rPr lang="ja-JP" altLang="en-US" sz="1600" dirty="0">
                <a:solidFill>
                  <a:srgbClr val="0D0D0D"/>
                </a:solidFill>
                <a:latin typeface="メイリオ" panose="020B0604030504040204" pitchFamily="50" charset="-128"/>
                <a:ea typeface="メイリオ" panose="020B0604030504040204" pitchFamily="50" charset="-128"/>
              </a:rPr>
              <a:t>日以降の「</a:t>
            </a:r>
            <a:r>
              <a:rPr lang="en-US" altLang="ja-JP" sz="1600" dirty="0">
                <a:solidFill>
                  <a:srgbClr val="0D0D0D"/>
                </a:solidFill>
                <a:latin typeface="メイリオ" panose="020B0604030504040204" pitchFamily="50" charset="-128"/>
                <a:ea typeface="メイリオ" panose="020B0604030504040204" pitchFamily="50" charset="-128"/>
              </a:rPr>
              <a:t>2025H2</a:t>
            </a:r>
            <a:r>
              <a:rPr lang="ja-JP" altLang="en-US" sz="1600" dirty="0">
                <a:solidFill>
                  <a:srgbClr val="0D0D0D"/>
                </a:solidFill>
                <a:latin typeface="メイリオ" panose="020B0604030504040204" pitchFamily="50" charset="-128"/>
                <a:ea typeface="メイリオ" panose="020B0604030504040204" pitchFamily="50" charset="-128"/>
              </a:rPr>
              <a:t>商品」をご利用ください。</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ただし、ターゲティングをかけて</a:t>
            </a:r>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月～</a:t>
            </a:r>
            <a:r>
              <a:rPr lang="en-US" altLang="ja-JP" sz="1600" dirty="0">
                <a:solidFill>
                  <a:srgbClr val="0D0D0D"/>
                </a:solidFill>
                <a:latin typeface="メイリオ" panose="020B0604030504040204" pitchFamily="50" charset="-128"/>
              </a:rPr>
              <a:t>4</a:t>
            </a:r>
            <a:r>
              <a:rPr lang="ja-JP" altLang="en-US" sz="1600" dirty="0">
                <a:solidFill>
                  <a:srgbClr val="0D0D0D"/>
                </a:solidFill>
                <a:latin typeface="メイリオ" panose="020B0604030504040204" pitchFamily="50" charset="-128"/>
              </a:rPr>
              <a:t>月を</a:t>
            </a:r>
            <a:r>
              <a:rPr lang="ja-JP" altLang="en-US" sz="1600" dirty="0">
                <a:solidFill>
                  <a:srgbClr val="0D0D0D"/>
                </a:solidFill>
                <a:latin typeface="メイリオ" panose="020B0604030504040204" pitchFamily="50" charset="-128"/>
                <a:ea typeface="メイリオ" panose="020B0604030504040204" pitchFamily="50" charset="-128"/>
              </a:rPr>
              <a:t>またぐ場合は、変更前のターゲティング係数が適用されます。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541F8971-D6A2-E1E6-EBFC-90D6C4D106B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cxnSp>
        <p:nvCxnSpPr>
          <p:cNvPr id="3" name="直線矢印コネクタ 2">
            <a:extLst>
              <a:ext uri="{FF2B5EF4-FFF2-40B4-BE49-F238E27FC236}">
                <a16:creationId xmlns:a16="http://schemas.microsoft.com/office/drawing/2014/main" id="{A8162134-1E76-C38E-EF8C-AAD36E6FF47C}"/>
              </a:ext>
            </a:extLst>
          </p:cNvPr>
          <p:cNvCxnSpPr>
            <a:cxnSpLocks/>
          </p:cNvCxnSpPr>
          <p:nvPr/>
        </p:nvCxnSpPr>
        <p:spPr>
          <a:xfrm>
            <a:off x="959736" y="3459203"/>
            <a:ext cx="10225136" cy="0"/>
          </a:xfrm>
          <a:prstGeom prst="straightConnector1">
            <a:avLst/>
          </a:prstGeom>
          <a:ln>
            <a:solidFill>
              <a:srgbClr val="02004A"/>
            </a:solidFill>
            <a:tailEnd type="triangle"/>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46260C15-B141-5847-913F-0721D093E90B}"/>
              </a:ext>
            </a:extLst>
          </p:cNvPr>
          <p:cNvSpPr txBox="1"/>
          <p:nvPr/>
        </p:nvSpPr>
        <p:spPr>
          <a:xfrm>
            <a:off x="9047226" y="2900430"/>
            <a:ext cx="508473" cy="369332"/>
          </a:xfrm>
          <a:prstGeom prst="rect">
            <a:avLst/>
          </a:prstGeom>
          <a:noFill/>
        </p:spPr>
        <p:txBody>
          <a:bodyPr wrap="none" rtlCol="0">
            <a:spAutoFit/>
          </a:bodyPr>
          <a:lstStyle/>
          <a:p>
            <a:pPr algn="l"/>
            <a:r>
              <a:rPr kumimoji="1" lang="en-US" altLang="ja-JP" dirty="0"/>
              <a:t>4/1</a:t>
            </a:r>
            <a:endParaRPr kumimoji="1" lang="ja-JP" altLang="en-US" dirty="0"/>
          </a:p>
        </p:txBody>
      </p:sp>
      <p:sp>
        <p:nvSpPr>
          <p:cNvPr id="9" name="テキスト ボックス 8">
            <a:extLst>
              <a:ext uri="{FF2B5EF4-FFF2-40B4-BE49-F238E27FC236}">
                <a16:creationId xmlns:a16="http://schemas.microsoft.com/office/drawing/2014/main" id="{6F19A8C9-7A92-0AF1-3E9D-FBFD3FBBC104}"/>
              </a:ext>
            </a:extLst>
          </p:cNvPr>
          <p:cNvSpPr txBox="1"/>
          <p:nvPr/>
        </p:nvSpPr>
        <p:spPr>
          <a:xfrm>
            <a:off x="6356238" y="2934638"/>
            <a:ext cx="812051" cy="369332"/>
          </a:xfrm>
          <a:prstGeom prst="rect">
            <a:avLst/>
          </a:prstGeom>
          <a:noFill/>
        </p:spPr>
        <p:txBody>
          <a:bodyPr wrap="square" rtlCol="0">
            <a:spAutoFit/>
          </a:bodyPr>
          <a:lstStyle/>
          <a:p>
            <a:pPr algn="l"/>
            <a:r>
              <a:rPr kumimoji="1" lang="en-US" altLang="ja-JP" dirty="0"/>
              <a:t>2/5</a:t>
            </a:r>
            <a:endParaRPr kumimoji="1" lang="ja-JP" altLang="en-US" dirty="0"/>
          </a:p>
        </p:txBody>
      </p:sp>
      <p:sp>
        <p:nvSpPr>
          <p:cNvPr id="10" name="テキスト ボックス 9">
            <a:extLst>
              <a:ext uri="{FF2B5EF4-FFF2-40B4-BE49-F238E27FC236}">
                <a16:creationId xmlns:a16="http://schemas.microsoft.com/office/drawing/2014/main" id="{D9341C47-1821-1969-7709-7516ADC4BF39}"/>
              </a:ext>
            </a:extLst>
          </p:cNvPr>
          <p:cNvSpPr txBox="1"/>
          <p:nvPr/>
        </p:nvSpPr>
        <p:spPr>
          <a:xfrm>
            <a:off x="8201260" y="2905097"/>
            <a:ext cx="812051" cy="369332"/>
          </a:xfrm>
          <a:prstGeom prst="rect">
            <a:avLst/>
          </a:prstGeom>
          <a:noFill/>
        </p:spPr>
        <p:txBody>
          <a:bodyPr wrap="square" rtlCol="0">
            <a:spAutoFit/>
          </a:bodyPr>
          <a:lstStyle/>
          <a:p>
            <a:pPr algn="l"/>
            <a:r>
              <a:rPr kumimoji="1" lang="en-US" altLang="ja-JP" dirty="0"/>
              <a:t>3/31</a:t>
            </a:r>
            <a:endParaRPr kumimoji="1" lang="ja-JP" altLang="en-US" dirty="0"/>
          </a:p>
        </p:txBody>
      </p:sp>
      <p:sp>
        <p:nvSpPr>
          <p:cNvPr id="11" name="テキスト ボックス 10">
            <a:extLst>
              <a:ext uri="{FF2B5EF4-FFF2-40B4-BE49-F238E27FC236}">
                <a16:creationId xmlns:a16="http://schemas.microsoft.com/office/drawing/2014/main" id="{B796C1DA-DF08-A88C-9863-253D22347D4A}"/>
              </a:ext>
            </a:extLst>
          </p:cNvPr>
          <p:cNvSpPr txBox="1"/>
          <p:nvPr/>
        </p:nvSpPr>
        <p:spPr>
          <a:xfrm>
            <a:off x="2412887" y="3159020"/>
            <a:ext cx="360040" cy="369332"/>
          </a:xfrm>
          <a:prstGeom prst="rect">
            <a:avLst/>
          </a:prstGeom>
          <a:noFill/>
        </p:spPr>
        <p:txBody>
          <a:bodyPr wrap="square" rtlCol="0">
            <a:spAutoFit/>
          </a:bodyPr>
          <a:lstStyle/>
          <a:p>
            <a:pPr algn="l"/>
            <a:r>
              <a:rPr kumimoji="1" lang="ja-JP" altLang="en-US" dirty="0"/>
              <a:t>●</a:t>
            </a:r>
          </a:p>
        </p:txBody>
      </p:sp>
      <p:sp>
        <p:nvSpPr>
          <p:cNvPr id="12" name="テキスト ボックス 11">
            <a:extLst>
              <a:ext uri="{FF2B5EF4-FFF2-40B4-BE49-F238E27FC236}">
                <a16:creationId xmlns:a16="http://schemas.microsoft.com/office/drawing/2014/main" id="{575630A3-FAE7-4B88-C7B3-B6D1CA52100A}"/>
              </a:ext>
            </a:extLst>
          </p:cNvPr>
          <p:cNvSpPr txBox="1"/>
          <p:nvPr/>
        </p:nvSpPr>
        <p:spPr>
          <a:xfrm>
            <a:off x="6500859" y="3179483"/>
            <a:ext cx="234750" cy="369332"/>
          </a:xfrm>
          <a:prstGeom prst="rect">
            <a:avLst/>
          </a:prstGeom>
          <a:noFill/>
        </p:spPr>
        <p:txBody>
          <a:bodyPr wrap="square" rtlCol="0">
            <a:spAutoFit/>
          </a:bodyPr>
          <a:lstStyle/>
          <a:p>
            <a:pPr algn="l"/>
            <a:r>
              <a:rPr kumimoji="1" lang="ja-JP" altLang="en-US" dirty="0"/>
              <a:t>●</a:t>
            </a:r>
          </a:p>
        </p:txBody>
      </p:sp>
      <p:sp>
        <p:nvSpPr>
          <p:cNvPr id="13" name="正方形/長方形 12">
            <a:extLst>
              <a:ext uri="{FF2B5EF4-FFF2-40B4-BE49-F238E27FC236}">
                <a16:creationId xmlns:a16="http://schemas.microsoft.com/office/drawing/2014/main" id="{7DC2860A-C7D2-BE5B-DE49-1D1B6280BB25}"/>
              </a:ext>
            </a:extLst>
          </p:cNvPr>
          <p:cNvSpPr/>
          <p:nvPr/>
        </p:nvSpPr>
        <p:spPr>
          <a:xfrm>
            <a:off x="2598825" y="3720475"/>
            <a:ext cx="6160169"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200" dirty="0">
                <a:solidFill>
                  <a:srgbClr val="0D0D0D"/>
                </a:solidFill>
                <a:latin typeface="+mn-ea"/>
              </a:rPr>
              <a:t>2025</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3</a:t>
            </a:r>
            <a:r>
              <a:rPr lang="ja-JP" altLang="en-US" sz="1200" dirty="0">
                <a:solidFill>
                  <a:srgbClr val="0D0D0D"/>
                </a:solidFill>
                <a:latin typeface="+mn-ea"/>
              </a:rPr>
              <a:t>月掲載商品（</a:t>
            </a:r>
            <a:r>
              <a:rPr lang="en-US" altLang="ja-JP" sz="1200" dirty="0">
                <a:solidFill>
                  <a:srgbClr val="0D0D0D"/>
                </a:solidFill>
                <a:latin typeface="+mn-ea"/>
              </a:rPr>
              <a:t>2025H2</a:t>
            </a:r>
            <a:r>
              <a:rPr lang="ja-JP" altLang="en-US" sz="1200" dirty="0">
                <a:solidFill>
                  <a:srgbClr val="0D0D0D"/>
                </a:solidFill>
                <a:latin typeface="+mn-ea"/>
              </a:rPr>
              <a:t>）</a:t>
            </a:r>
          </a:p>
        </p:txBody>
      </p:sp>
      <p:sp>
        <p:nvSpPr>
          <p:cNvPr id="15" name="テキスト ボックス 14">
            <a:extLst>
              <a:ext uri="{FF2B5EF4-FFF2-40B4-BE49-F238E27FC236}">
                <a16:creationId xmlns:a16="http://schemas.microsoft.com/office/drawing/2014/main" id="{80D2DD22-4764-9C9D-AD07-B643C029884C}"/>
              </a:ext>
            </a:extLst>
          </p:cNvPr>
          <p:cNvSpPr txBox="1"/>
          <p:nvPr/>
        </p:nvSpPr>
        <p:spPr>
          <a:xfrm>
            <a:off x="2379183" y="2932227"/>
            <a:ext cx="1732617" cy="369332"/>
          </a:xfrm>
          <a:prstGeom prst="rect">
            <a:avLst/>
          </a:prstGeom>
          <a:noFill/>
        </p:spPr>
        <p:txBody>
          <a:bodyPr wrap="square" rtlCol="0">
            <a:spAutoFit/>
          </a:bodyPr>
          <a:lstStyle/>
          <a:p>
            <a:pPr algn="l"/>
            <a:r>
              <a:rPr kumimoji="1" lang="en-US" altLang="ja-JP" dirty="0"/>
              <a:t>9/1</a:t>
            </a:r>
            <a:endParaRPr kumimoji="1" lang="ja-JP" altLang="en-US" dirty="0"/>
          </a:p>
        </p:txBody>
      </p:sp>
      <p:sp>
        <p:nvSpPr>
          <p:cNvPr id="17" name="正方形/長方形 16">
            <a:extLst>
              <a:ext uri="{FF2B5EF4-FFF2-40B4-BE49-F238E27FC236}">
                <a16:creationId xmlns:a16="http://schemas.microsoft.com/office/drawing/2014/main" id="{6C341DBC-2B15-5D10-4DBC-8CCF42A96D78}"/>
              </a:ext>
            </a:extLst>
          </p:cNvPr>
          <p:cNvSpPr/>
          <p:nvPr/>
        </p:nvSpPr>
        <p:spPr>
          <a:xfrm>
            <a:off x="2598825" y="4751183"/>
            <a:ext cx="8586047"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rgbClr val="0D0D0D"/>
                </a:solidFill>
                <a:latin typeface="+mn-ea"/>
              </a:rPr>
              <a:t>　　</a:t>
            </a:r>
            <a:r>
              <a:rPr lang="en-US" altLang="ja-JP" sz="1200" dirty="0">
                <a:solidFill>
                  <a:srgbClr val="0D0D0D"/>
                </a:solidFill>
                <a:latin typeface="+mn-ea"/>
              </a:rPr>
              <a:t>2025</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3</a:t>
            </a:r>
            <a:r>
              <a:rPr lang="ja-JP" altLang="en-US" sz="1200" dirty="0">
                <a:solidFill>
                  <a:srgbClr val="0D0D0D"/>
                </a:solidFill>
                <a:latin typeface="+mn-ea"/>
              </a:rPr>
              <a:t>月掲載商品（</a:t>
            </a:r>
            <a:r>
              <a:rPr lang="en-US" altLang="ja-JP" sz="1200" dirty="0">
                <a:solidFill>
                  <a:srgbClr val="0D0D0D"/>
                </a:solidFill>
                <a:latin typeface="+mn-ea"/>
              </a:rPr>
              <a:t>2025H2</a:t>
            </a:r>
            <a:r>
              <a:rPr lang="ja-JP" altLang="en-US" sz="1200" dirty="0">
                <a:solidFill>
                  <a:srgbClr val="0D0D0D"/>
                </a:solidFill>
                <a:latin typeface="+mn-ea"/>
              </a:rPr>
              <a:t>）</a:t>
            </a:r>
          </a:p>
        </p:txBody>
      </p:sp>
      <p:sp>
        <p:nvSpPr>
          <p:cNvPr id="18" name="正方形/長方形 17">
            <a:extLst>
              <a:ext uri="{FF2B5EF4-FFF2-40B4-BE49-F238E27FC236}">
                <a16:creationId xmlns:a16="http://schemas.microsoft.com/office/drawing/2014/main" id="{87B02EFF-B54B-FDFF-6A92-08B5CA731F4F}"/>
              </a:ext>
            </a:extLst>
          </p:cNvPr>
          <p:cNvSpPr/>
          <p:nvPr/>
        </p:nvSpPr>
        <p:spPr>
          <a:xfrm>
            <a:off x="6261463" y="4738901"/>
            <a:ext cx="811431" cy="611789"/>
          </a:xfrm>
          <a:prstGeom prst="rect">
            <a:avLst/>
          </a:prstGeom>
          <a:solidFill>
            <a:srgbClr val="002AFF"/>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bg1"/>
                </a:solidFill>
              </a:rPr>
              <a:t>期間延長対応</a:t>
            </a:r>
          </a:p>
        </p:txBody>
      </p:sp>
      <p:sp>
        <p:nvSpPr>
          <p:cNvPr id="19" name="テキスト ボックス 18">
            <a:extLst>
              <a:ext uri="{FF2B5EF4-FFF2-40B4-BE49-F238E27FC236}">
                <a16:creationId xmlns:a16="http://schemas.microsoft.com/office/drawing/2014/main" id="{7AF7C84B-7EE1-AC4A-87A5-5D4817690B91}"/>
              </a:ext>
            </a:extLst>
          </p:cNvPr>
          <p:cNvSpPr txBox="1"/>
          <p:nvPr/>
        </p:nvSpPr>
        <p:spPr>
          <a:xfrm>
            <a:off x="10763731" y="2884387"/>
            <a:ext cx="625492" cy="369332"/>
          </a:xfrm>
          <a:prstGeom prst="rect">
            <a:avLst/>
          </a:prstGeom>
          <a:noFill/>
        </p:spPr>
        <p:txBody>
          <a:bodyPr wrap="none" rtlCol="0">
            <a:spAutoFit/>
          </a:bodyPr>
          <a:lstStyle/>
          <a:p>
            <a:pPr algn="l"/>
            <a:r>
              <a:rPr kumimoji="1" lang="en-US" altLang="ja-JP" dirty="0"/>
              <a:t>4/30</a:t>
            </a:r>
            <a:endParaRPr kumimoji="1" lang="ja-JP" altLang="en-US" dirty="0"/>
          </a:p>
        </p:txBody>
      </p:sp>
      <p:sp>
        <p:nvSpPr>
          <p:cNvPr id="20" name="正方形/長方形 19">
            <a:extLst>
              <a:ext uri="{FF2B5EF4-FFF2-40B4-BE49-F238E27FC236}">
                <a16:creationId xmlns:a16="http://schemas.microsoft.com/office/drawing/2014/main" id="{6015AA4E-6409-3C8D-73D9-A9663C2C3C78}"/>
              </a:ext>
            </a:extLst>
          </p:cNvPr>
          <p:cNvSpPr/>
          <p:nvPr/>
        </p:nvSpPr>
        <p:spPr>
          <a:xfrm>
            <a:off x="8758995" y="5696055"/>
            <a:ext cx="2405828" cy="599507"/>
          </a:xfrm>
          <a:prstGeom prst="rect">
            <a:avLst/>
          </a:prstGeom>
          <a:solidFill>
            <a:srgbClr val="9999B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4</a:t>
            </a:r>
            <a:r>
              <a:rPr lang="ja-JP" altLang="en-US" sz="1200" dirty="0">
                <a:solidFill>
                  <a:srgbClr val="0D0D0D"/>
                </a:solidFill>
                <a:latin typeface="+mn-ea"/>
              </a:rPr>
              <a:t>月～</a:t>
            </a:r>
            <a:r>
              <a:rPr lang="en-US" altLang="ja-JP" sz="1200" dirty="0">
                <a:solidFill>
                  <a:srgbClr val="0D0D0D"/>
                </a:solidFill>
                <a:latin typeface="+mn-ea"/>
              </a:rPr>
              <a:t>2026</a:t>
            </a:r>
            <a:r>
              <a:rPr lang="ja-JP" altLang="en-US" sz="1200" dirty="0">
                <a:solidFill>
                  <a:srgbClr val="0D0D0D"/>
                </a:solidFill>
                <a:latin typeface="+mn-ea"/>
              </a:rPr>
              <a:t>年</a:t>
            </a:r>
            <a:r>
              <a:rPr lang="en-US" altLang="ja-JP" sz="1200" dirty="0">
                <a:solidFill>
                  <a:srgbClr val="0D0D0D"/>
                </a:solidFill>
                <a:latin typeface="+mn-ea"/>
              </a:rPr>
              <a:t>9</a:t>
            </a:r>
            <a:r>
              <a:rPr lang="ja-JP" altLang="en-US" sz="1200" dirty="0">
                <a:solidFill>
                  <a:srgbClr val="0D0D0D"/>
                </a:solidFill>
                <a:latin typeface="+mn-ea"/>
              </a:rPr>
              <a:t>月掲載商品（</a:t>
            </a:r>
            <a:r>
              <a:rPr lang="en-US" altLang="ja-JP" sz="1200" dirty="0">
                <a:solidFill>
                  <a:srgbClr val="0D0D0D"/>
                </a:solidFill>
                <a:latin typeface="+mn-ea"/>
              </a:rPr>
              <a:t>2026H1</a:t>
            </a:r>
            <a:r>
              <a:rPr lang="ja-JP" altLang="en-US" sz="1200" dirty="0">
                <a:solidFill>
                  <a:srgbClr val="0D0D0D"/>
                </a:solidFill>
                <a:latin typeface="+mn-ea"/>
              </a:rPr>
              <a:t>）</a:t>
            </a:r>
          </a:p>
        </p:txBody>
      </p:sp>
      <p:sp>
        <p:nvSpPr>
          <p:cNvPr id="21" name="正方形/長方形 20">
            <a:extLst>
              <a:ext uri="{FF2B5EF4-FFF2-40B4-BE49-F238E27FC236}">
                <a16:creationId xmlns:a16="http://schemas.microsoft.com/office/drawing/2014/main" id="{720C4AA1-90A6-C337-CF23-D8AC4B104606}"/>
              </a:ext>
            </a:extLst>
          </p:cNvPr>
          <p:cNvSpPr/>
          <p:nvPr/>
        </p:nvSpPr>
        <p:spPr>
          <a:xfrm>
            <a:off x="8758995" y="4738900"/>
            <a:ext cx="2405828" cy="624071"/>
          </a:xfrm>
          <a:prstGeom prst="rect">
            <a:avLst/>
          </a:prstGeom>
          <a:noFill/>
          <a:ln w="38100">
            <a:solidFill>
              <a:schemeClr val="accent4"/>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0">
            <a:extLst>
              <a:ext uri="{FF2B5EF4-FFF2-40B4-BE49-F238E27FC236}">
                <a16:creationId xmlns:a16="http://schemas.microsoft.com/office/drawing/2014/main" id="{E55711DB-B32A-8709-BA78-BFBA8D8F2371}"/>
              </a:ext>
            </a:extLst>
          </p:cNvPr>
          <p:cNvSpPr/>
          <p:nvPr/>
        </p:nvSpPr>
        <p:spPr>
          <a:xfrm>
            <a:off x="719834" y="3724783"/>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2025H2</a:t>
            </a:r>
            <a:r>
              <a:rPr lang="ja-JP" altLang="en-US" sz="1200" b="1" dirty="0">
                <a:solidFill>
                  <a:srgbClr val="00003E"/>
                </a:solidFill>
                <a:latin typeface="メイリオ" panose="020B0604030504040204" pitchFamily="50" charset="-128"/>
                <a:ea typeface="メイリオ" panose="020B0604030504040204" pitchFamily="50" charset="-128"/>
              </a:rPr>
              <a:t>商品</a:t>
            </a:r>
            <a:endParaRPr lang="en-US" altLang="ja-JP" sz="1200" b="1" dirty="0">
              <a:solidFill>
                <a:srgbClr val="00003E"/>
              </a:solidFill>
              <a:latin typeface="メイリオ" panose="020B0604030504040204" pitchFamily="50" charset="-128"/>
              <a:ea typeface="メイリオ" panose="020B0604030504040204" pitchFamily="50" charset="-128"/>
            </a:endParaRPr>
          </a:p>
          <a:p>
            <a:pPr algn="ctr">
              <a:lnSpc>
                <a:spcPct val="120000"/>
              </a:lnSpc>
            </a:pPr>
            <a:r>
              <a:rPr lang="ja-JP" altLang="en-US" sz="1200" b="1" dirty="0">
                <a:solidFill>
                  <a:srgbClr val="00003E"/>
                </a:solidFill>
                <a:latin typeface="メイリオ" panose="020B0604030504040204" pitchFamily="50" charset="-128"/>
                <a:ea typeface="メイリオ" panose="020B0604030504040204" pitchFamily="50" charset="-128"/>
              </a:rPr>
              <a:t>掲載期間</a:t>
            </a:r>
            <a:r>
              <a:rPr lang="en-US" altLang="ja-JP" sz="1200" b="1" dirty="0">
                <a:solidFill>
                  <a:srgbClr val="00003E"/>
                </a:solidFill>
                <a:latin typeface="メイリオ" panose="020B0604030504040204" pitchFamily="50" charset="-128"/>
                <a:ea typeface="メイリオ" panose="020B0604030504040204" pitchFamily="50" charset="-128"/>
              </a:rPr>
              <a:t>3/31</a:t>
            </a:r>
            <a:r>
              <a:rPr lang="ja-JP" altLang="en-US" sz="1200" b="1" dirty="0">
                <a:solidFill>
                  <a:srgbClr val="00003E"/>
                </a:solidFill>
                <a:latin typeface="メイリオ" panose="020B0604030504040204" pitchFamily="50" charset="-128"/>
                <a:ea typeface="メイリオ" panose="020B0604030504040204" pitchFamily="50" charset="-128"/>
              </a:rPr>
              <a:t>まで</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3" name="角丸四角形 20">
            <a:extLst>
              <a:ext uri="{FF2B5EF4-FFF2-40B4-BE49-F238E27FC236}">
                <a16:creationId xmlns:a16="http://schemas.microsoft.com/office/drawing/2014/main" id="{761ACECA-54C0-B92D-88C5-DCC9F873CFAC}"/>
              </a:ext>
            </a:extLst>
          </p:cNvPr>
          <p:cNvSpPr/>
          <p:nvPr/>
        </p:nvSpPr>
        <p:spPr>
          <a:xfrm>
            <a:off x="727853" y="4707363"/>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2025H2</a:t>
            </a:r>
            <a:r>
              <a:rPr lang="ja-JP" altLang="en-US" sz="1200" b="1" dirty="0">
                <a:solidFill>
                  <a:srgbClr val="00003E"/>
                </a:solidFill>
                <a:latin typeface="メイリオ" panose="020B0604030504040204" pitchFamily="50" charset="-128"/>
                <a:ea typeface="メイリオ" panose="020B0604030504040204" pitchFamily="50" charset="-128"/>
              </a:rPr>
              <a:t>商品</a:t>
            </a:r>
            <a:br>
              <a:rPr lang="en-US" altLang="ja-JP" sz="1200" b="1" dirty="0">
                <a:solidFill>
                  <a:srgbClr val="00003E"/>
                </a:solidFill>
                <a:latin typeface="メイリオ" panose="020B0604030504040204" pitchFamily="50" charset="-128"/>
                <a:ea typeface="メイリオ" panose="020B0604030504040204" pitchFamily="50" charset="-128"/>
              </a:rPr>
            </a:br>
            <a:r>
              <a:rPr lang="ja-JP" altLang="en-US" sz="1200" b="1" dirty="0">
                <a:solidFill>
                  <a:srgbClr val="00003E"/>
                </a:solidFill>
                <a:latin typeface="メイリオ" panose="020B0604030504040204" pitchFamily="50" charset="-128"/>
              </a:rPr>
              <a:t>掲載期間</a:t>
            </a:r>
            <a:r>
              <a:rPr lang="en-US" altLang="ja-JP" sz="1200" b="1" dirty="0">
                <a:solidFill>
                  <a:srgbClr val="00003E"/>
                </a:solidFill>
                <a:latin typeface="メイリオ" panose="020B0604030504040204" pitchFamily="50" charset="-128"/>
                <a:ea typeface="メイリオ" panose="020B0604030504040204" pitchFamily="50" charset="-128"/>
              </a:rPr>
              <a:t>4/30</a:t>
            </a:r>
            <a:r>
              <a:rPr lang="ja-JP" altLang="en-US" sz="1200" b="1" dirty="0">
                <a:solidFill>
                  <a:srgbClr val="00003E"/>
                </a:solidFill>
                <a:latin typeface="メイリオ" panose="020B0604030504040204" pitchFamily="50" charset="-128"/>
                <a:ea typeface="メイリオ" panose="020B0604030504040204" pitchFamily="50" charset="-128"/>
              </a:rPr>
              <a:t>まで</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4" name="角丸四角形 20">
            <a:extLst>
              <a:ext uri="{FF2B5EF4-FFF2-40B4-BE49-F238E27FC236}">
                <a16:creationId xmlns:a16="http://schemas.microsoft.com/office/drawing/2014/main" id="{33D9FF6A-C721-4D30-0CEC-69C1558FF2D6}"/>
              </a:ext>
            </a:extLst>
          </p:cNvPr>
          <p:cNvSpPr/>
          <p:nvPr/>
        </p:nvSpPr>
        <p:spPr>
          <a:xfrm>
            <a:off x="723843" y="5653844"/>
            <a:ext cx="1825629" cy="621424"/>
          </a:xfrm>
          <a:prstGeom prst="roundRect">
            <a:avLst>
              <a:gd name="adj" fmla="val 50000"/>
            </a:avLst>
          </a:prstGeom>
          <a:solidFill>
            <a:schemeClr val="bg1"/>
          </a:solidFill>
          <a:ln w="19050">
            <a:solidFill>
              <a:srgbClr val="00003E"/>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lnSpc>
                <a:spcPct val="120000"/>
              </a:lnSpc>
            </a:pPr>
            <a:r>
              <a:rPr lang="en-US" altLang="ja-JP" sz="1200" b="1" dirty="0">
                <a:solidFill>
                  <a:srgbClr val="00003E"/>
                </a:solidFill>
                <a:latin typeface="メイリオ" panose="020B0604030504040204" pitchFamily="50" charset="-128"/>
                <a:ea typeface="メイリオ" panose="020B0604030504040204" pitchFamily="50" charset="-128"/>
              </a:rPr>
              <a:t>2026H1</a:t>
            </a:r>
            <a:r>
              <a:rPr lang="ja-JP" altLang="en-US" sz="1200" b="1" dirty="0">
                <a:solidFill>
                  <a:srgbClr val="00003E"/>
                </a:solidFill>
                <a:latin typeface="メイリオ" panose="020B0604030504040204" pitchFamily="50" charset="-128"/>
                <a:ea typeface="メイリオ" panose="020B0604030504040204" pitchFamily="50" charset="-128"/>
              </a:rPr>
              <a:t>商品</a:t>
            </a:r>
            <a:endParaRPr lang="ja-JP" altLang="en-US" sz="800" b="1" dirty="0">
              <a:solidFill>
                <a:srgbClr val="00003E"/>
              </a:solidFill>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31915AE0-55E6-6FE5-B57E-054BFCD3540B}"/>
              </a:ext>
            </a:extLst>
          </p:cNvPr>
          <p:cNvSpPr txBox="1"/>
          <p:nvPr/>
        </p:nvSpPr>
        <p:spPr>
          <a:xfrm>
            <a:off x="8535836" y="3162237"/>
            <a:ext cx="360040" cy="369332"/>
          </a:xfrm>
          <a:prstGeom prst="rect">
            <a:avLst/>
          </a:prstGeom>
          <a:noFill/>
        </p:spPr>
        <p:txBody>
          <a:bodyPr wrap="square" rtlCol="0">
            <a:spAutoFit/>
          </a:bodyPr>
          <a:lstStyle/>
          <a:p>
            <a:pPr algn="l"/>
            <a:r>
              <a:rPr kumimoji="1" lang="ja-JP" altLang="en-US" dirty="0"/>
              <a:t>●</a:t>
            </a:r>
          </a:p>
        </p:txBody>
      </p:sp>
      <p:sp>
        <p:nvSpPr>
          <p:cNvPr id="26" name="テキスト ボックス 25">
            <a:extLst>
              <a:ext uri="{FF2B5EF4-FFF2-40B4-BE49-F238E27FC236}">
                <a16:creationId xmlns:a16="http://schemas.microsoft.com/office/drawing/2014/main" id="{0ADB776D-016D-F2BB-D55C-2D9394A323EC}"/>
              </a:ext>
            </a:extLst>
          </p:cNvPr>
          <p:cNvSpPr txBox="1"/>
          <p:nvPr/>
        </p:nvSpPr>
        <p:spPr>
          <a:xfrm>
            <a:off x="8875859" y="3165451"/>
            <a:ext cx="234750" cy="369332"/>
          </a:xfrm>
          <a:prstGeom prst="rect">
            <a:avLst/>
          </a:prstGeom>
          <a:noFill/>
        </p:spPr>
        <p:txBody>
          <a:bodyPr wrap="square" rtlCol="0">
            <a:spAutoFit/>
          </a:bodyPr>
          <a:lstStyle/>
          <a:p>
            <a:pPr algn="l"/>
            <a:r>
              <a:rPr kumimoji="1" lang="ja-JP" altLang="en-US" dirty="0"/>
              <a:t>●</a:t>
            </a:r>
          </a:p>
        </p:txBody>
      </p:sp>
      <p:sp>
        <p:nvSpPr>
          <p:cNvPr id="27" name="テキスト ボックス 26">
            <a:extLst>
              <a:ext uri="{FF2B5EF4-FFF2-40B4-BE49-F238E27FC236}">
                <a16:creationId xmlns:a16="http://schemas.microsoft.com/office/drawing/2014/main" id="{2FEA7C28-8511-F8D6-E4D4-A5A5E317780C}"/>
              </a:ext>
            </a:extLst>
          </p:cNvPr>
          <p:cNvSpPr txBox="1"/>
          <p:nvPr/>
        </p:nvSpPr>
        <p:spPr>
          <a:xfrm>
            <a:off x="715991" y="3495233"/>
            <a:ext cx="1765399" cy="276999"/>
          </a:xfrm>
          <a:prstGeom prst="rect">
            <a:avLst/>
          </a:prstGeom>
          <a:noFill/>
        </p:spPr>
        <p:txBody>
          <a:bodyPr wrap="square" rtlCol="0">
            <a:spAutoFit/>
          </a:bodyPr>
          <a:lstStyle/>
          <a:p>
            <a:r>
              <a:rPr kumimoji="1" lang="ja-JP" altLang="en-US" sz="1200" b="1" dirty="0"/>
              <a:t>▼</a:t>
            </a:r>
            <a:r>
              <a:rPr kumimoji="1" lang="en-US" altLang="ja-JP" sz="1200" b="1" dirty="0"/>
              <a:t>2026</a:t>
            </a:r>
            <a:r>
              <a:rPr kumimoji="1" lang="ja-JP" altLang="en-US" sz="1200" b="1" dirty="0"/>
              <a:t>年</a:t>
            </a:r>
            <a:r>
              <a:rPr lang="en-US" altLang="ja-JP" sz="1200" b="1" dirty="0"/>
              <a:t>2</a:t>
            </a:r>
            <a:r>
              <a:rPr kumimoji="1" lang="ja-JP" altLang="en-US" sz="1200" b="1" dirty="0"/>
              <a:t>月</a:t>
            </a:r>
            <a:r>
              <a:rPr lang="en-US" altLang="ja-JP" sz="1200" b="1" dirty="0"/>
              <a:t>4</a:t>
            </a:r>
            <a:r>
              <a:rPr kumimoji="1" lang="ja-JP" altLang="en-US" sz="1200" b="1" dirty="0"/>
              <a:t>日まで</a:t>
            </a:r>
          </a:p>
        </p:txBody>
      </p:sp>
      <p:sp>
        <p:nvSpPr>
          <p:cNvPr id="28" name="テキスト ボックス 27">
            <a:extLst>
              <a:ext uri="{FF2B5EF4-FFF2-40B4-BE49-F238E27FC236}">
                <a16:creationId xmlns:a16="http://schemas.microsoft.com/office/drawing/2014/main" id="{F1B2B29F-961E-E704-F419-FFCA8AFC5E33}"/>
              </a:ext>
            </a:extLst>
          </p:cNvPr>
          <p:cNvSpPr txBox="1"/>
          <p:nvPr/>
        </p:nvSpPr>
        <p:spPr>
          <a:xfrm>
            <a:off x="711979" y="4465781"/>
            <a:ext cx="1765399" cy="276999"/>
          </a:xfrm>
          <a:prstGeom prst="rect">
            <a:avLst/>
          </a:prstGeom>
          <a:noFill/>
        </p:spPr>
        <p:txBody>
          <a:bodyPr wrap="square" rtlCol="0">
            <a:spAutoFit/>
          </a:bodyPr>
          <a:lstStyle/>
          <a:p>
            <a:r>
              <a:rPr kumimoji="1" lang="ja-JP" altLang="en-US" sz="1200" b="1" dirty="0"/>
              <a:t>▼</a:t>
            </a:r>
            <a:r>
              <a:rPr kumimoji="1" lang="en-US" altLang="ja-JP" sz="1200" b="1" dirty="0"/>
              <a:t>2026</a:t>
            </a:r>
            <a:r>
              <a:rPr kumimoji="1" lang="ja-JP" altLang="en-US" sz="1200" b="1" dirty="0"/>
              <a:t>年</a:t>
            </a:r>
            <a:r>
              <a:rPr lang="en-US" altLang="ja-JP" sz="1200" b="1" dirty="0"/>
              <a:t>2</a:t>
            </a:r>
            <a:r>
              <a:rPr kumimoji="1" lang="ja-JP" altLang="en-US" sz="1200" b="1" dirty="0"/>
              <a:t>月</a:t>
            </a:r>
            <a:r>
              <a:rPr lang="en-US" altLang="ja-JP" sz="1200" b="1" dirty="0"/>
              <a:t>5</a:t>
            </a:r>
            <a:r>
              <a:rPr kumimoji="1" lang="ja-JP" altLang="en-US" sz="1200" b="1" dirty="0"/>
              <a:t>日以降</a:t>
            </a:r>
          </a:p>
        </p:txBody>
      </p:sp>
    </p:spTree>
    <p:extLst>
      <p:ext uri="{BB962C8B-B14F-4D97-AF65-F5344CB8AC3E}">
        <p14:creationId xmlns:p14="http://schemas.microsoft.com/office/powerpoint/2010/main" val="2472805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B483A-763B-1313-690D-1BDAF34C42B5}"/>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4A71040D-94A5-8A8A-774D-7424FA1EA43A}"/>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3ABC5AD-B6FB-52A2-44B9-D2C40CA40E3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AEFDE4F-437A-B520-C680-2E1B1F1BA1F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D3A5AEEF-F5CC-9474-A91B-77EF55BAF6BF}"/>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2026</a:t>
            </a:r>
            <a:r>
              <a:rPr lang="ja-JP" altLang="en-US" sz="1600" b="1" dirty="0">
                <a:solidFill>
                  <a:srgbClr val="0D0D0D"/>
                </a:solidFill>
                <a:latin typeface="メイリオ" panose="020B0604030504040204" pitchFamily="50" charset="-128"/>
              </a:rPr>
              <a:t>年</a:t>
            </a:r>
            <a:r>
              <a:rPr lang="en-US" altLang="ja-JP" sz="1600" b="1" dirty="0">
                <a:solidFill>
                  <a:srgbClr val="0D0D0D"/>
                </a:solidFill>
                <a:latin typeface="メイリオ" panose="020B0604030504040204" pitchFamily="50" charset="-128"/>
              </a:rPr>
              <a:t>4</a:t>
            </a:r>
            <a:r>
              <a:rPr lang="ja-JP" altLang="en-US" sz="1600" b="1" dirty="0">
                <a:solidFill>
                  <a:srgbClr val="0D0D0D"/>
                </a:solidFill>
                <a:latin typeface="メイリオ" panose="020B0604030504040204" pitchFamily="50" charset="-128"/>
              </a:rPr>
              <a:t>月</a:t>
            </a:r>
            <a:r>
              <a:rPr lang="en-US" altLang="ja-JP" sz="1600" b="1" dirty="0">
                <a:solidFill>
                  <a:srgbClr val="0D0D0D"/>
                </a:solidFill>
                <a:latin typeface="メイリオ" panose="020B0604030504040204" pitchFamily="50" charset="-128"/>
              </a:rPr>
              <a:t>1</a:t>
            </a:r>
            <a:r>
              <a:rPr lang="ja-JP" altLang="en-US" sz="1600" b="1" dirty="0">
                <a:solidFill>
                  <a:srgbClr val="0D0D0D"/>
                </a:solidFill>
                <a:latin typeface="メイリオ" panose="020B0604030504040204" pitchFamily="50" charset="-128"/>
              </a:rPr>
              <a:t>日以降適用の掲載制限カテゴリー追加</a:t>
            </a:r>
            <a:br>
              <a:rPr lang="en-US" altLang="ja-JP" sz="1600" dirty="0">
                <a:solidFill>
                  <a:srgbClr val="0D0D0D"/>
                </a:solidFill>
                <a:latin typeface="メイリオ" panose="020B0604030504040204" pitchFamily="50" charset="-128"/>
              </a:rPr>
            </a:br>
            <a:r>
              <a:rPr lang="ja-JP" altLang="en-US" sz="1600" dirty="0">
                <a:solidFill>
                  <a:srgbClr val="0D0D0D"/>
                </a:solidFill>
                <a:latin typeface="メイリオ" panose="020B0604030504040204" pitchFamily="50" charset="-128"/>
              </a:rPr>
              <a:t>　適用の有無は各セールスシートをご確認ください。</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・電子たばこ</a:t>
            </a:r>
          </a:p>
          <a:p>
            <a:r>
              <a:rPr lang="ja-JP" altLang="en-US" sz="1600" dirty="0">
                <a:solidFill>
                  <a:srgbClr val="0D0D0D"/>
                </a:solidFill>
                <a:latin typeface="メイリオ" panose="020B0604030504040204" pitchFamily="50" charset="-128"/>
              </a:rPr>
              <a:t>　　・性的部位治療</a:t>
            </a:r>
          </a:p>
          <a:p>
            <a:r>
              <a:rPr lang="ja-JP" altLang="en-US" sz="1600" dirty="0">
                <a:solidFill>
                  <a:srgbClr val="0D0D0D"/>
                </a:solidFill>
                <a:latin typeface="メイリオ" panose="020B0604030504040204" pitchFamily="50" charset="-128"/>
              </a:rPr>
              <a:t>　　・性を連想させるクリエイティブ（デジタルエンターテインメント）</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b="1" dirty="0">
                <a:solidFill>
                  <a:srgbClr val="0D0D0D"/>
                </a:solidFill>
                <a:latin typeface="メイリオ" panose="020B0604030504040204" pitchFamily="50" charset="-128"/>
              </a:rPr>
              <a:t>・制作費申し込みフォームの変更</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トップページカスタマイズ広告、タイアップ広告、一部特集など広告管理ツールを通さない商品の</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お申し込み先が「</a:t>
            </a:r>
            <a:r>
              <a:rPr lang="en-US" altLang="ja-JP" sz="1600" dirty="0">
                <a:solidFill>
                  <a:srgbClr val="0D0D0D"/>
                </a:solidFill>
                <a:latin typeface="メイリオ" panose="020B0604030504040204" pitchFamily="50" charset="-128"/>
              </a:rPr>
              <a:t>LINE Biz Process Manager</a:t>
            </a:r>
            <a:r>
              <a:rPr lang="ja-JP" altLang="en-US" sz="1600" dirty="0">
                <a:solidFill>
                  <a:srgbClr val="0D0D0D"/>
                </a:solidFill>
                <a:latin typeface="メイリオ" panose="020B0604030504040204" pitchFamily="50" charset="-128"/>
              </a:rPr>
              <a:t>（</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）」へ変更になります。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2025</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12/17</a:t>
            </a:r>
            <a:r>
              <a:rPr lang="ja-JP" altLang="en-US" sz="1600" dirty="0">
                <a:solidFill>
                  <a:srgbClr val="0D0D0D"/>
                </a:solidFill>
                <a:latin typeface="メイリオ" panose="020B0604030504040204" pitchFamily="50" charset="-128"/>
              </a:rPr>
              <a:t>（水）リリースの</a:t>
            </a:r>
            <a:r>
              <a:rPr lang="en-US" altLang="ja-JP" sz="1600" dirty="0">
                <a:solidFill>
                  <a:srgbClr val="0D0D0D"/>
                </a:solidFill>
                <a:latin typeface="メイリオ" panose="020B0604030504040204" pitchFamily="50" charset="-128"/>
              </a:rPr>
              <a:t>LINE Talk Head View Premium</a:t>
            </a:r>
            <a:r>
              <a:rPr lang="ja-JP" altLang="en-US" sz="1600" dirty="0">
                <a:solidFill>
                  <a:srgbClr val="0D0D0D"/>
                </a:solidFill>
                <a:latin typeface="メイリオ" panose="020B0604030504040204" pitchFamily="50" charset="-128"/>
              </a:rPr>
              <a:t>が変更対象の第一弾です。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のリリースが</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2</a:t>
            </a:r>
            <a:r>
              <a:rPr lang="ja-JP" altLang="en-US" sz="1600" dirty="0">
                <a:solidFill>
                  <a:srgbClr val="0D0D0D"/>
                </a:solidFill>
                <a:latin typeface="メイリオ" panose="020B0604030504040204" pitchFamily="50" charset="-128"/>
              </a:rPr>
              <a:t>月下旬のため、制作費の申し込み開始は後日ご案内いたします。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37EBAAAA-9464-8D21-6BAB-8F2F76A2DA1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E5407409-C280-9349-7C6D-F6223389DAFE}"/>
              </a:ext>
            </a:extLst>
          </p:cNvPr>
          <p:cNvGraphicFramePr>
            <a:graphicFrameLocks noGrp="1"/>
          </p:cNvGraphicFramePr>
          <p:nvPr/>
        </p:nvGraphicFramePr>
        <p:xfrm>
          <a:off x="1090652" y="5292101"/>
          <a:ext cx="10010694" cy="961843"/>
        </p:xfrm>
        <a:graphic>
          <a:graphicData uri="http://schemas.openxmlformats.org/drawingml/2006/table">
            <a:tbl>
              <a:tblPr bandRow="1"/>
              <a:tblGrid>
                <a:gridCol w="2879218">
                  <a:extLst>
                    <a:ext uri="{9D8B030D-6E8A-4147-A177-3AD203B41FA5}">
                      <a16:colId xmlns:a16="http://schemas.microsoft.com/office/drawing/2014/main" val="3236551118"/>
                    </a:ext>
                  </a:extLst>
                </a:gridCol>
                <a:gridCol w="3537835">
                  <a:extLst>
                    <a:ext uri="{9D8B030D-6E8A-4147-A177-3AD203B41FA5}">
                      <a16:colId xmlns:a16="http://schemas.microsoft.com/office/drawing/2014/main" val="3901351372"/>
                    </a:ext>
                  </a:extLst>
                </a:gridCol>
                <a:gridCol w="3593641">
                  <a:extLst>
                    <a:ext uri="{9D8B030D-6E8A-4147-A177-3AD203B41FA5}">
                      <a16:colId xmlns:a16="http://schemas.microsoft.com/office/drawing/2014/main" val="3475477789"/>
                    </a:ext>
                  </a:extLst>
                </a:gridCol>
              </a:tblGrid>
              <a:tr h="504899">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申し込みツール</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a:t>
                      </a:r>
                      <a:r>
                        <a:rPr kumimoji="1" lang="ja-JP" altLang="en-US" sz="1400" b="1" i="0" dirty="0">
                          <a:solidFill>
                            <a:schemeClr val="bg1"/>
                          </a:solidFill>
                          <a:latin typeface="Meiryo"/>
                          <a:ea typeface="Meiryo"/>
                        </a:rPr>
                        <a:t>月下旬以降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56944">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お申込みフォーム</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mn-ea"/>
                          <a:cs typeface="+mn-cs"/>
                        </a:rPr>
                        <a:t>LINE Biz Process Manager</a:t>
                      </a:r>
                      <a:r>
                        <a:rPr kumimoji="1" lang="ja-JP" altLang="en-US" sz="1200" b="1" kern="1200" dirty="0">
                          <a:solidFill>
                            <a:srgbClr val="002AFF"/>
                          </a:solidFill>
                          <a:effectLst/>
                          <a:latin typeface="メイリオ" panose="020B0604030504040204" pitchFamily="50" charset="-128"/>
                          <a:ea typeface="+mn-ea"/>
                          <a:cs typeface="+mn-cs"/>
                        </a:rPr>
                        <a:t>（</a:t>
                      </a:r>
                      <a:r>
                        <a:rPr kumimoji="1" lang="en-US" altLang="ja-JP" sz="1200" b="1" kern="1200" dirty="0">
                          <a:solidFill>
                            <a:srgbClr val="002AFF"/>
                          </a:solidFill>
                          <a:effectLst/>
                          <a:latin typeface="メイリオ" panose="020B0604030504040204" pitchFamily="50" charset="-128"/>
                          <a:ea typeface="+mn-ea"/>
                          <a:cs typeface="+mn-cs"/>
                        </a:rPr>
                        <a:t>LBPM</a:t>
                      </a:r>
                      <a:r>
                        <a:rPr kumimoji="1" lang="ja-JP" altLang="en-US" sz="1200" b="1" kern="1200" dirty="0">
                          <a:solidFill>
                            <a:srgbClr val="002AFF"/>
                          </a:solidFill>
                          <a:effectLst/>
                          <a:latin typeface="メイリオ" panose="020B0604030504040204" pitchFamily="50" charset="-128"/>
                          <a:ea typeface="+mn-ea"/>
                          <a:cs typeface="+mn-cs"/>
                        </a:rPr>
                        <a:t>）</a:t>
                      </a:r>
                      <a:endParaRPr kumimoji="1" lang="en-US" altLang="ja-JP" sz="1200" b="1" kern="1200" dirty="0">
                        <a:solidFill>
                          <a:srgbClr val="002AFF"/>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bl>
          </a:graphicData>
        </a:graphic>
      </p:graphicFrame>
    </p:spTree>
    <p:extLst>
      <p:ext uri="{BB962C8B-B14F-4D97-AF65-F5344CB8AC3E}">
        <p14:creationId xmlns:p14="http://schemas.microsoft.com/office/powerpoint/2010/main" val="19152386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24016</TotalTime>
  <Words>4164</Words>
  <Application>Microsoft Office PowerPoint</Application>
  <PresentationFormat>ワイド画面</PresentationFormat>
  <Paragraphs>558</Paragraphs>
  <Slides>22</Slides>
  <Notes>5</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22</vt:i4>
      </vt:variant>
    </vt:vector>
  </HeadingPairs>
  <TitlesOfParts>
    <vt:vector size="30" baseType="lpstr">
      <vt:lpstr>Meiryo</vt:lpstr>
      <vt:lpstr>Meiryo</vt:lpstr>
      <vt:lpstr>メイリオ 本文</vt:lpstr>
      <vt:lpstr>Arial</vt:lpstr>
      <vt:lpstr>Calibri</vt:lpstr>
      <vt:lpstr>Wingdings</vt:lpstr>
      <vt:lpstr>MSCレイアウト</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櫻井 英昭</cp:lastModifiedBy>
  <cp:revision>673</cp:revision>
  <dcterms:created xsi:type="dcterms:W3CDTF">2020-02-26T07:28:11Z</dcterms:created>
  <dcterms:modified xsi:type="dcterms:W3CDTF">2026-01-20T09:29:14Z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2024-12-16T09:11:18Z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5ef4f98a-5f8e-4d17-927d-c036012ec8f2</vt:lpwstr>
  </property>
  <property fmtid="{D5CDD505-2E9C-101B-9397-08002B2CF9AE}" pid="8" name="MSIP_Label_defa4170-0d19-0005-0004-bc88714345d2_ContentBits">
    <vt:lpwstr>0</vt:lpwstr>
  </property>
</Properties>
</file>